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494" r:id="rId3"/>
    <p:sldId id="425" r:id="rId4"/>
    <p:sldId id="324" r:id="rId5"/>
    <p:sldId id="412" r:id="rId6"/>
    <p:sldId id="413" r:id="rId7"/>
    <p:sldId id="435" r:id="rId8"/>
    <p:sldId id="449" r:id="rId9"/>
    <p:sldId id="463" r:id="rId10"/>
    <p:sldId id="410" r:id="rId11"/>
    <p:sldId id="411" r:id="rId12"/>
    <p:sldId id="474" r:id="rId13"/>
    <p:sldId id="464" r:id="rId14"/>
    <p:sldId id="379" r:id="rId15"/>
    <p:sldId id="377" r:id="rId16"/>
    <p:sldId id="293" r:id="rId17"/>
    <p:sldId id="316" r:id="rId18"/>
    <p:sldId id="380" r:id="rId19"/>
    <p:sldId id="468" r:id="rId20"/>
    <p:sldId id="469" r:id="rId21"/>
    <p:sldId id="470" r:id="rId22"/>
    <p:sldId id="471" r:id="rId23"/>
    <p:sldId id="472" r:id="rId24"/>
    <p:sldId id="347" r:id="rId25"/>
    <p:sldId id="465" r:id="rId26"/>
    <p:sldId id="478" r:id="rId27"/>
    <p:sldId id="364" r:id="rId28"/>
    <p:sldId id="466" r:id="rId29"/>
    <p:sldId id="467" r:id="rId30"/>
    <p:sldId id="477" r:id="rId31"/>
    <p:sldId id="476" r:id="rId32"/>
    <p:sldId id="473" r:id="rId33"/>
    <p:sldId id="489" r:id="rId34"/>
    <p:sldId id="491" r:id="rId35"/>
    <p:sldId id="504" r:id="rId36"/>
    <p:sldId id="490" r:id="rId37"/>
    <p:sldId id="475" r:id="rId38"/>
    <p:sldId id="479" r:id="rId39"/>
    <p:sldId id="480" r:id="rId40"/>
    <p:sldId id="481" r:id="rId41"/>
    <p:sldId id="482" r:id="rId42"/>
    <p:sldId id="483" r:id="rId43"/>
    <p:sldId id="488" r:id="rId44"/>
    <p:sldId id="484" r:id="rId45"/>
    <p:sldId id="486" r:id="rId46"/>
    <p:sldId id="485" r:id="rId47"/>
    <p:sldId id="487" r:id="rId48"/>
    <p:sldId id="460" r:id="rId49"/>
    <p:sldId id="461" r:id="rId50"/>
    <p:sldId id="493" r:id="rId51"/>
    <p:sldId id="492" r:id="rId52"/>
    <p:sldId id="495" r:id="rId53"/>
    <p:sldId id="498" r:id="rId54"/>
    <p:sldId id="503" r:id="rId55"/>
    <p:sldId id="353" r:id="rId5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nzuoyan" initials="q" lastIdx="1" clrIdx="0">
    <p:extLst>
      <p:ext uri="{19B8F6BF-5375-455C-9EA6-DF929625EA0E}">
        <p15:presenceInfo xmlns:p15="http://schemas.microsoft.com/office/powerpoint/2012/main" userId="qinzuoy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77333" autoAdjust="0"/>
  </p:normalViewPr>
  <p:slideViewPr>
    <p:cSldViewPr snapToGrid="0" snapToObjects="1">
      <p:cViewPr varScale="1">
        <p:scale>
          <a:sx n="69" d="100"/>
          <a:sy n="69" d="100"/>
        </p:scale>
        <p:origin x="187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284292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DengXian"/>
      </a:defRPr>
    </a:lvl1pPr>
    <a:lvl2pPr indent="228600" latinLnBrk="0">
      <a:defRPr sz="1200">
        <a:latin typeface="+mn-lt"/>
        <a:ea typeface="+mn-ea"/>
        <a:cs typeface="+mn-cs"/>
        <a:sym typeface="DengXian"/>
      </a:defRPr>
    </a:lvl2pPr>
    <a:lvl3pPr indent="457200" latinLnBrk="0">
      <a:defRPr sz="1200">
        <a:latin typeface="+mn-lt"/>
        <a:ea typeface="+mn-ea"/>
        <a:cs typeface="+mn-cs"/>
        <a:sym typeface="DengXian"/>
      </a:defRPr>
    </a:lvl3pPr>
    <a:lvl4pPr indent="685800" latinLnBrk="0">
      <a:defRPr sz="1200">
        <a:latin typeface="+mn-lt"/>
        <a:ea typeface="+mn-ea"/>
        <a:cs typeface="+mn-cs"/>
        <a:sym typeface="DengXian"/>
      </a:defRPr>
    </a:lvl4pPr>
    <a:lvl5pPr indent="914400" latinLnBrk="0">
      <a:defRPr sz="1200">
        <a:latin typeface="+mn-lt"/>
        <a:ea typeface="+mn-ea"/>
        <a:cs typeface="+mn-cs"/>
        <a:sym typeface="DengXian"/>
      </a:defRPr>
    </a:lvl5pPr>
    <a:lvl6pPr indent="1143000" latinLnBrk="0">
      <a:defRPr sz="1200">
        <a:latin typeface="+mn-lt"/>
        <a:ea typeface="+mn-ea"/>
        <a:cs typeface="+mn-cs"/>
        <a:sym typeface="DengXian"/>
      </a:defRPr>
    </a:lvl6pPr>
    <a:lvl7pPr indent="1371600" latinLnBrk="0">
      <a:defRPr sz="1200">
        <a:latin typeface="+mn-lt"/>
        <a:ea typeface="+mn-ea"/>
        <a:cs typeface="+mn-cs"/>
        <a:sym typeface="DengXian"/>
      </a:defRPr>
    </a:lvl7pPr>
    <a:lvl8pPr indent="1600200" latinLnBrk="0">
      <a:defRPr sz="1200">
        <a:latin typeface="+mn-lt"/>
        <a:ea typeface="+mn-ea"/>
        <a:cs typeface="+mn-cs"/>
        <a:sym typeface="DengXian"/>
      </a:defRPr>
    </a:lvl8pPr>
    <a:lvl9pPr indent="1828800" latinLnBrk="0">
      <a:defRPr sz="1200">
        <a:latin typeface="+mn-lt"/>
        <a:ea typeface="+mn-ea"/>
        <a:cs typeface="+mn-cs"/>
        <a:sym typeface="DengXi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674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z="1200" dirty="0" smtClean="0">
                <a:effectLst/>
                <a:latin typeface="+mn-lt"/>
                <a:ea typeface="+mn-ea"/>
                <a:cs typeface="+mn-cs"/>
                <a:sym typeface="DengXian"/>
              </a:rPr>
              <a:t>高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DengXian"/>
              </a:rPr>
              <a:t>可用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DengXian"/>
              </a:rPr>
              <a:t>：即使在部分服务器挂掉之后，也能在极短时间（秒级）内恢复服务，尽量较少对用户的影响，要求服务可用度达到</a:t>
            </a:r>
            <a:r>
              <a:rPr lang="en-US" altLang="zh-CN" sz="1200" dirty="0" smtClean="0">
                <a:effectLst/>
                <a:latin typeface="+mn-lt"/>
                <a:ea typeface="+mn-ea"/>
                <a:cs typeface="+mn-cs"/>
                <a:sym typeface="DengXian"/>
              </a:rPr>
              <a:t>99.99%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DengXian"/>
              </a:rPr>
              <a:t>以上。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DengXian"/>
              </a:rPr>
              <a:t>高性能：系统能够提供高性能的读写服务，并且在吞吐和延迟之间我们更倾向于低延迟。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DengXian"/>
              </a:rPr>
              <a:t>强一致：系统对用户提供强一致性的语义，使用户编写业务逻辑时更轻松。</a:t>
            </a:r>
          </a:p>
          <a:p>
            <a:pPr lvl="0"/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DengXian"/>
              </a:rPr>
              <a:t>易伸缩：系统能够很方便增加或者较少机器节点个数，以应对业务负载的变化，并且这样的操作是自动化的，减少运维负担</a:t>
            </a:r>
            <a:r>
              <a:rPr lang="zh-CN" altLang="zh-CN" sz="1200" dirty="0" smtClean="0">
                <a:effectLst/>
                <a:latin typeface="+mn-lt"/>
                <a:ea typeface="+mn-ea"/>
                <a:cs typeface="+mn-cs"/>
                <a:sym typeface="DengXian"/>
              </a:rPr>
              <a:t>。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3815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sz="1200" b="0" i="0" baseline="0" dirty="0" smtClean="0">
              <a:effectLst/>
              <a:latin typeface="+mn-lt"/>
              <a:ea typeface="+mn-ea"/>
              <a:cs typeface="+mn-cs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356805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小米存储服务栈：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ZooKeeper</a:t>
            </a:r>
            <a:r>
              <a:rPr lang="zh-CN" altLang="en-US" baseline="0" dirty="0" smtClean="0"/>
              <a:t>基础服务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HDFS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HBase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FDS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AWS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S3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SDS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AWS DynamoDB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EMQ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AWS SQS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Pegasus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50021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57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Pegasus</a:t>
            </a:r>
            <a:r>
              <a:rPr lang="zh-CN" altLang="en-US" dirty="0" smtClean="0"/>
              <a:t>的</a:t>
            </a:r>
            <a:r>
              <a:rPr lang="zh-CN" altLang="zh-CN" dirty="0" smtClean="0"/>
              <a:t>整体架构分为四个部分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MetaServer</a:t>
            </a:r>
            <a:r>
              <a:rPr lang="zh-CN" altLang="zh-CN" dirty="0" smtClean="0"/>
              <a:t>：负责表操作、</a:t>
            </a:r>
            <a:r>
              <a:rPr lang="en-US" altLang="zh-CN" dirty="0" smtClean="0"/>
              <a:t>ReplicaServer</a:t>
            </a:r>
            <a:r>
              <a:rPr lang="zh-CN" altLang="zh-CN" dirty="0" smtClean="0"/>
              <a:t>管理、</a:t>
            </a:r>
            <a:r>
              <a:rPr lang="en-US" altLang="zh-CN" dirty="0" smtClean="0"/>
              <a:t>Partition</a:t>
            </a:r>
            <a:r>
              <a:rPr lang="zh-CN" altLang="zh-CN" dirty="0" smtClean="0"/>
              <a:t>分配、</a:t>
            </a:r>
            <a:r>
              <a:rPr lang="en-US" altLang="zh-CN" dirty="0" smtClean="0"/>
              <a:t>Failover</a:t>
            </a:r>
            <a:r>
              <a:rPr lang="zh-CN" altLang="en-US" dirty="0" smtClean="0"/>
              <a:t>和</a:t>
            </a:r>
            <a:r>
              <a:rPr lang="zh-CN" altLang="zh-CN" dirty="0" smtClean="0"/>
              <a:t>负载均衡等</a:t>
            </a:r>
            <a:r>
              <a:rPr lang="zh-CN" altLang="en-US" dirty="0" smtClean="0"/>
              <a:t>；</a:t>
            </a:r>
            <a:r>
              <a:rPr lang="zh-CN" altLang="zh-CN" dirty="0" smtClean="0"/>
              <a:t>采用主备模式，</a:t>
            </a:r>
            <a:r>
              <a:rPr lang="zh-CN" altLang="en-US" dirty="0" smtClean="0"/>
              <a:t>通常</a:t>
            </a:r>
            <a:r>
              <a:rPr lang="zh-CN" altLang="zh-CN" dirty="0" smtClean="0"/>
              <a:t>一主两备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dirty="0" err="1" smtClean="0"/>
              <a:t>ZooKeeper</a:t>
            </a:r>
            <a:r>
              <a:rPr lang="zh-CN" altLang="zh-CN" dirty="0" smtClean="0"/>
              <a:t>：负责</a:t>
            </a:r>
            <a:r>
              <a:rPr lang="zh-CN" altLang="en-US" dirty="0" smtClean="0"/>
              <a:t>元</a:t>
            </a:r>
            <a:r>
              <a:rPr lang="zh-CN" altLang="zh-CN" dirty="0" smtClean="0"/>
              <a:t>信息存储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MetaServer</a:t>
            </a:r>
            <a:r>
              <a:rPr lang="zh-CN" altLang="zh-CN" dirty="0" smtClean="0"/>
              <a:t>选主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ReplicaServer</a:t>
            </a:r>
            <a:r>
              <a:rPr lang="zh-CN" altLang="zh-CN" dirty="0" smtClean="0"/>
              <a:t>：负责数据存储、对</a:t>
            </a:r>
            <a:r>
              <a:rPr lang="en-US" altLang="zh-CN" dirty="0" smtClean="0"/>
              <a:t>Client</a:t>
            </a:r>
            <a:r>
              <a:rPr lang="zh-CN" altLang="zh-CN" dirty="0" smtClean="0"/>
              <a:t>提供读写服务等</a:t>
            </a:r>
            <a:r>
              <a:rPr lang="zh-CN" altLang="en-US" dirty="0" smtClean="0"/>
              <a:t>，实现一致性协议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dirty="0" err="1" smtClean="0"/>
              <a:t>ClientLib</a:t>
            </a:r>
            <a:r>
              <a:rPr lang="zh-CN" altLang="zh-CN" dirty="0" smtClean="0"/>
              <a:t>：</a:t>
            </a:r>
            <a:r>
              <a:rPr lang="zh-CN" altLang="en-US" dirty="0" smtClean="0"/>
              <a:t>客户端库，包括不同语言的绑定，使</a:t>
            </a:r>
            <a:r>
              <a:rPr lang="zh-CN" altLang="zh-CN" dirty="0" smtClean="0"/>
              <a:t>用户</a:t>
            </a:r>
            <a:r>
              <a:rPr lang="zh-CN" altLang="en-US" dirty="0" smtClean="0"/>
              <a:t>能够高效地</a:t>
            </a:r>
            <a:r>
              <a:rPr lang="zh-CN" altLang="zh-CN" dirty="0" smtClean="0"/>
              <a:t>读写</a:t>
            </a:r>
            <a:r>
              <a:rPr lang="zh-CN" altLang="en-US" dirty="0" smtClean="0"/>
              <a:t>数据</a:t>
            </a:r>
          </a:p>
          <a:p>
            <a:endParaRPr lang="zh-CN" altLang="en-US" dirty="0" smtClean="0"/>
          </a:p>
          <a:p>
            <a:endParaRPr lang="zh-CN" altLang="en-US" sz="1200" b="0" i="0" dirty="0" smtClean="0">
              <a:effectLst/>
              <a:latin typeface="+mn-lt"/>
              <a:ea typeface="+mn-ea"/>
              <a:cs typeface="+mn-cs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712513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563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2709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3538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10648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7079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400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64612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75895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6972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00761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76280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026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74257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94895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94165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7961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1298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055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51637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31296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473724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871546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0833976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64451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082807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175411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7800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31897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767581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7840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63792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68883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7275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218986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102062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216654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6992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小米存储服务栈：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ZooKeeper</a:t>
            </a:r>
            <a:r>
              <a:rPr lang="zh-CN" altLang="en-US" baseline="0" dirty="0" smtClean="0"/>
              <a:t>基础服务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HDFS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HBase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FDS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AWS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S3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SDS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AWS DynamoDB</a:t>
            </a:r>
            <a:r>
              <a:rPr lang="zh-CN" altLang="en-US" dirty="0" smtClean="0"/>
              <a:t>）、</a:t>
            </a:r>
            <a:r>
              <a:rPr lang="en-US" altLang="zh-CN" dirty="0" smtClean="0"/>
              <a:t>EMQ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AWS SQS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endParaRPr lang="en-US" altLang="zh-CN" baseline="0" dirty="0" smtClean="0"/>
          </a:p>
          <a:p>
            <a:pPr marL="0" indent="0">
              <a:buFontTx/>
              <a:buNone/>
            </a:pPr>
            <a:r>
              <a:rPr lang="en-US" altLang="zh-CN" baseline="0" dirty="0" smtClean="0"/>
              <a:t>FDS/SDS/EMQ</a:t>
            </a:r>
            <a:r>
              <a:rPr lang="zh-CN" altLang="en-US" baseline="0" dirty="0" smtClean="0"/>
              <a:t>都是存储组开发的基于</a:t>
            </a:r>
            <a:r>
              <a:rPr lang="en-US" altLang="zh-CN" baseline="0" dirty="0" smtClean="0"/>
              <a:t>HBase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HDFS</a:t>
            </a:r>
            <a:r>
              <a:rPr lang="zh-CN" altLang="en-US" baseline="0" dirty="0" smtClean="0"/>
              <a:t>封装的不同类型的存储服务，主要面向小米生态云的使用者，譬如生态链企业：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en-US" altLang="zh-CN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FDS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是对象存储服务，提供类似</a:t>
            </a:r>
            <a:r>
              <a:rPr lang="en-US" altLang="zh-CN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AWS S3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的</a:t>
            </a:r>
            <a:r>
              <a:rPr lang="en-US" altLang="zh-CN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Bucket/Object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数据模型，提供简洁的</a:t>
            </a:r>
            <a:r>
              <a:rPr lang="en-US" altLang="zh-CN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Restful</a:t>
            </a:r>
            <a:r>
              <a:rPr lang="en-US" altLang="zh-CN" sz="1200" b="0" i="0" baseline="0" dirty="0" smtClean="0">
                <a:effectLst/>
                <a:latin typeface="+mn-lt"/>
                <a:ea typeface="+mn-ea"/>
                <a:cs typeface="+mn-cs"/>
                <a:sym typeface="DengXian"/>
              </a:rPr>
              <a:t> API</a:t>
            </a:r>
            <a:r>
              <a:rPr lang="zh-CN" altLang="en-US" sz="1200" b="0" i="0" baseline="0" dirty="0" smtClean="0">
                <a:effectLst/>
                <a:latin typeface="+mn-lt"/>
                <a:ea typeface="+mn-ea"/>
                <a:cs typeface="+mn-cs"/>
                <a:sym typeface="DengXian"/>
              </a:rPr>
              <a:t>，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可用于存储和提取任意数量的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数据。</a:t>
            </a:r>
            <a:endParaRPr lang="en-US" altLang="zh-CN" sz="1200" b="0" i="0" dirty="0" smtClean="0">
              <a:effectLst/>
              <a:latin typeface="+mn-lt"/>
              <a:ea typeface="+mn-ea"/>
              <a:cs typeface="+mn-cs"/>
              <a:sym typeface="DengXian"/>
            </a:endParaRPr>
          </a:p>
          <a:p>
            <a:pPr marL="171450" indent="-171450">
              <a:buFontTx/>
              <a:buChar char="-"/>
            </a:pPr>
            <a:r>
              <a:rPr lang="en-US" altLang="zh-CN" sz="1200" b="0" i="0" baseline="0" dirty="0" smtClean="0">
                <a:effectLst/>
                <a:latin typeface="+mn-lt"/>
                <a:ea typeface="+mn-ea"/>
                <a:cs typeface="+mn-cs"/>
                <a:sym typeface="DengXian"/>
              </a:rPr>
              <a:t>SDS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是结构化数据存储服务，提供类似关系数据库的表格存储模型，提供完善的数据类型支持，并增加索引和条件查询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功能。</a:t>
            </a:r>
            <a:endParaRPr lang="en-US" altLang="zh-CN" sz="1200" b="0" i="0" dirty="0" smtClean="0">
              <a:effectLst/>
              <a:latin typeface="+mn-lt"/>
              <a:ea typeface="+mn-ea"/>
              <a:cs typeface="+mn-cs"/>
              <a:sym typeface="DengXian"/>
            </a:endParaRP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EMQ</a:t>
            </a:r>
            <a:r>
              <a:rPr lang="zh-CN" altLang="en-US" baseline="0" dirty="0" smtClean="0"/>
              <a:t>是消息队列，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向使用者提供高效、稳定、可靠、全面托管的分布式消息队列</a:t>
            </a:r>
            <a:r>
              <a:rPr lang="zh-CN" altLang="en-US" sz="1200" b="0" i="0" dirty="0" smtClean="0">
                <a:effectLst/>
                <a:latin typeface="+mn-lt"/>
                <a:ea typeface="+mn-ea"/>
                <a:cs typeface="+mn-cs"/>
                <a:sym typeface="DengXian"/>
              </a:rPr>
              <a:t>服务。</a:t>
            </a:r>
            <a:endParaRPr lang="en-US" altLang="zh-CN" sz="1200" b="0" i="0" dirty="0" smtClean="0">
              <a:effectLst/>
              <a:latin typeface="+mn-lt"/>
              <a:ea typeface="+mn-ea"/>
              <a:cs typeface="+mn-cs"/>
              <a:sym typeface="DengXian"/>
            </a:endParaRPr>
          </a:p>
          <a:p>
            <a:pPr marL="0" indent="0">
              <a:buFontTx/>
              <a:buNone/>
            </a:pPr>
            <a:endParaRPr lang="en-US" altLang="zh-CN" sz="1200" b="0" i="0" baseline="0" dirty="0" smtClean="0">
              <a:effectLst/>
              <a:latin typeface="+mn-lt"/>
              <a:ea typeface="+mn-ea"/>
              <a:cs typeface="+mn-cs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888983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zh-CN" altLang="en-US" baseline="0" dirty="0" smtClean="0"/>
              <a:t>来点数据：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zh-CN" altLang="en-US" baseline="0" dirty="0" smtClean="0"/>
              <a:t>上百个业务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zh-CN" altLang="en-US" baseline="0" dirty="0" smtClean="0"/>
              <a:t>数据总量</a:t>
            </a:r>
            <a:r>
              <a:rPr lang="en-US" altLang="zh-CN" baseline="0" dirty="0" smtClean="0"/>
              <a:t>10PB</a:t>
            </a:r>
            <a:r>
              <a:rPr lang="zh-CN" altLang="en-US" baseline="0" dirty="0" smtClean="0"/>
              <a:t>级别（不包括用户图片）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zh-CN" altLang="en-US" baseline="0" dirty="0" smtClean="0"/>
              <a:t>每天以数百</a:t>
            </a:r>
            <a:r>
              <a:rPr lang="en-US" altLang="zh-CN" baseline="0" dirty="0" smtClean="0"/>
              <a:t>TB</a:t>
            </a:r>
            <a:r>
              <a:rPr lang="zh-CN" altLang="en-US" baseline="0" dirty="0" smtClean="0"/>
              <a:t>的速度增长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r>
              <a:rPr lang="zh-CN" altLang="en-US" dirty="0" smtClean="0"/>
              <a:t>数万亿行的结构化数据（主要存储在</a:t>
            </a:r>
            <a:r>
              <a:rPr lang="en-US" altLang="zh-CN" dirty="0" smtClean="0"/>
              <a:t>HBase</a:t>
            </a:r>
            <a:r>
              <a:rPr lang="zh-CN" altLang="en-US" dirty="0" smtClean="0"/>
              <a:t>中）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zh-CN" altLang="en-US" dirty="0" smtClean="0"/>
              <a:t>千万级别的</a:t>
            </a:r>
            <a:r>
              <a:rPr lang="en-US" altLang="zh-CN" dirty="0" smtClean="0"/>
              <a:t>QPS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&gt;99.95%</a:t>
            </a:r>
            <a:r>
              <a:rPr lang="zh-CN" altLang="en-US" dirty="0" smtClean="0"/>
              <a:t>的服务可用性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HBase</a:t>
            </a:r>
            <a:r>
              <a:rPr lang="zh-CN" altLang="en-US" dirty="0" smtClean="0"/>
              <a:t>使用和贡献者，有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</a:t>
            </a:r>
            <a:r>
              <a:rPr lang="en-US" altLang="zh-CN" dirty="0" smtClean="0"/>
              <a:t>HBase</a:t>
            </a:r>
            <a:r>
              <a:rPr lang="en-US" altLang="zh-CN" baseline="0" dirty="0" smtClean="0"/>
              <a:t> Committer</a:t>
            </a:r>
            <a:r>
              <a:rPr lang="zh-CN" altLang="en-US" b="0" baseline="0" dirty="0" smtClean="0"/>
              <a:t>（其中包括</a:t>
            </a:r>
            <a:r>
              <a:rPr lang="en-US" altLang="zh-CN" b="0" baseline="0" dirty="0" smtClean="0"/>
              <a:t>2</a:t>
            </a:r>
            <a:r>
              <a:rPr lang="zh-CN" altLang="en-US" b="0" baseline="0" dirty="0" smtClean="0"/>
              <a:t>个</a:t>
            </a:r>
            <a:r>
              <a:rPr lang="en-US" altLang="zh-CN" b="0" baseline="0" dirty="0" smtClean="0"/>
              <a:t>PMC</a:t>
            </a:r>
            <a:r>
              <a:rPr lang="zh-CN" altLang="en-US" b="0" baseline="0" dirty="0" smtClean="0"/>
              <a:t>），堪称国内最强团队，积极贡献开源</a:t>
            </a:r>
            <a:endParaRPr lang="en-US" altLang="zh-CN" b="0" baseline="0" dirty="0" smtClean="0"/>
          </a:p>
          <a:p>
            <a:pPr marL="0" indent="0">
              <a:buFontTx/>
              <a:buNone/>
            </a:pPr>
            <a:endParaRPr lang="zh-CN" alt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793262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总的来说，</a:t>
            </a:r>
            <a:r>
              <a:rPr lang="en-US" altLang="zh-CN" dirty="0" smtClean="0"/>
              <a:t>HBase</a:t>
            </a:r>
            <a:r>
              <a:rPr lang="zh-CN" altLang="en-US" dirty="0" smtClean="0"/>
              <a:t>很好用，能很好地服务大部分业务。</a:t>
            </a:r>
            <a:endParaRPr lang="en-US" altLang="zh-CN" dirty="0" smtClean="0"/>
          </a:p>
          <a:p>
            <a:r>
              <a:rPr lang="zh-CN" altLang="en-US" dirty="0" smtClean="0"/>
              <a:t>小米接入</a:t>
            </a:r>
            <a:r>
              <a:rPr lang="en-US" altLang="zh-CN" dirty="0" smtClean="0"/>
              <a:t>HBase</a:t>
            </a:r>
            <a:r>
              <a:rPr lang="zh-CN" altLang="en-US" dirty="0" smtClean="0"/>
              <a:t>的业务中，</a:t>
            </a:r>
            <a:r>
              <a:rPr lang="en-US" altLang="zh-CN" dirty="0" smtClean="0"/>
              <a:t>90%</a:t>
            </a:r>
            <a:r>
              <a:rPr lang="zh-CN" altLang="en-US" dirty="0" smtClean="0"/>
              <a:t>以上都很满意；但还有小部分业务对</a:t>
            </a:r>
            <a:r>
              <a:rPr lang="en-US" altLang="zh-CN" dirty="0" smtClean="0"/>
              <a:t>HBase</a:t>
            </a:r>
            <a:r>
              <a:rPr lang="zh-CN" altLang="en-US" dirty="0" smtClean="0"/>
              <a:t>的可用性和性能还不是太满意。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原因在于其架构和语言：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HBase</a:t>
            </a:r>
            <a:r>
              <a:rPr lang="zh-CN" altLang="en-US" baseline="0" dirty="0" smtClean="0"/>
              <a:t>使用</a:t>
            </a:r>
            <a:r>
              <a:rPr lang="en-US" altLang="zh-CN" baseline="0" dirty="0" smtClean="0"/>
              <a:t>Java</a:t>
            </a:r>
            <a:r>
              <a:rPr lang="zh-CN" altLang="en-US" baseline="0" dirty="0" smtClean="0"/>
              <a:t>语言不可避免遇到</a:t>
            </a:r>
            <a:r>
              <a:rPr lang="en-US" altLang="zh-CN" baseline="0" dirty="0" smtClean="0"/>
              <a:t>GC</a:t>
            </a:r>
            <a:r>
              <a:rPr lang="zh-CN" altLang="en-US" baseline="0" dirty="0" smtClean="0"/>
              <a:t>问题，</a:t>
            </a:r>
            <a:r>
              <a:rPr lang="en-US" altLang="zh-CN" dirty="0" smtClean="0"/>
              <a:t>GC</a:t>
            </a:r>
            <a:r>
              <a:rPr lang="zh-CN" altLang="en-US" dirty="0" smtClean="0"/>
              <a:t>假死造成系统无响应，降低系统可用性</a:t>
            </a:r>
            <a:endParaRPr lang="en-US" altLang="zh-CN" dirty="0" smtClean="0"/>
          </a:p>
          <a:p>
            <a:pPr marL="17145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 smtClean="0"/>
              <a:t>HBase</a:t>
            </a:r>
            <a:r>
              <a:rPr lang="zh-CN" altLang="en-US" dirty="0" smtClean="0"/>
              <a:t>使用严格的分层结构，上层的</a:t>
            </a:r>
            <a:r>
              <a:rPr lang="en-US" altLang="zh-CN" dirty="0" smtClean="0"/>
              <a:t>RegionServer</a:t>
            </a:r>
            <a:r>
              <a:rPr lang="zh-CN" altLang="en-US" dirty="0" smtClean="0"/>
              <a:t>仅仅是服务点（</a:t>
            </a:r>
            <a:r>
              <a:rPr lang="en-US" altLang="zh-CN" dirty="0" smtClean="0"/>
              <a:t>Serving Point</a:t>
            </a:r>
            <a:r>
              <a:rPr lang="zh-CN" altLang="en-US" dirty="0" smtClean="0"/>
              <a:t>），要求每个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同时只能由一个</a:t>
            </a:r>
            <a:r>
              <a:rPr lang="en-US" altLang="zh-CN" dirty="0" smtClean="0"/>
              <a:t>RegionServer</a:t>
            </a:r>
            <a:r>
              <a:rPr lang="zh-CN" altLang="en-US" dirty="0" smtClean="0"/>
              <a:t>服务，形成单点；当某个</a:t>
            </a:r>
            <a:r>
              <a:rPr lang="en-US" altLang="zh-CN" dirty="0" smtClean="0"/>
              <a:t>serving point</a:t>
            </a:r>
            <a:r>
              <a:rPr lang="zh-CN" altLang="en-US" dirty="0" smtClean="0"/>
              <a:t>宕机时，必须再选一个</a:t>
            </a:r>
            <a:r>
              <a:rPr lang="en-US" altLang="zh-CN" dirty="0" smtClean="0"/>
              <a:t>serving point</a:t>
            </a:r>
            <a:r>
              <a:rPr lang="zh-CN" altLang="en-US" dirty="0" smtClean="0"/>
              <a:t>来服务，选好后，需要做较多恢复工作（日志的</a:t>
            </a:r>
            <a:r>
              <a:rPr lang="en-US" altLang="zh-CN" dirty="0" smtClean="0"/>
              <a:t>split</a:t>
            </a:r>
            <a:r>
              <a:rPr lang="en-US" altLang="zh-CN" baseline="0" dirty="0" smtClean="0"/>
              <a:t> &amp; </a:t>
            </a:r>
            <a:r>
              <a:rPr lang="en-US" altLang="zh-CN" dirty="0" smtClean="0"/>
              <a:t>replay</a:t>
            </a:r>
            <a:r>
              <a:rPr lang="zh-CN" altLang="en-US" dirty="0" smtClean="0"/>
              <a:t>），这个过程比较耗时，而在这段时间内服务是不可用的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HBase</a:t>
            </a:r>
            <a:r>
              <a:rPr lang="zh-CN" altLang="en-US" dirty="0" smtClean="0"/>
              <a:t>底层使用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进行数据的持久化和冗余复制，但是数据的物理位置对上层是透明的，也就是说，不能保证</a:t>
            </a:r>
            <a:r>
              <a:rPr lang="en-US" altLang="zh-CN" dirty="0" smtClean="0"/>
              <a:t>Data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Locality</a:t>
            </a:r>
            <a:r>
              <a:rPr lang="zh-CN" altLang="en-US" dirty="0" smtClean="0"/>
              <a:t>，造成性能问题</a:t>
            </a:r>
            <a:endParaRPr lang="en-US" altLang="zh-CN" dirty="0" smtClean="0"/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HBase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Zookeeper</a:t>
            </a:r>
            <a:r>
              <a:rPr lang="zh-CN" altLang="en-US" dirty="0" smtClean="0"/>
              <a:t>保证一个</a:t>
            </a:r>
            <a:r>
              <a:rPr lang="en-US" altLang="zh-CN" dirty="0" smtClean="0"/>
              <a:t>Region</a:t>
            </a:r>
            <a:r>
              <a:rPr lang="zh-CN" altLang="en-US" dirty="0" smtClean="0"/>
              <a:t>只由一个</a:t>
            </a:r>
            <a:r>
              <a:rPr lang="en-US" altLang="zh-CN" dirty="0" smtClean="0"/>
              <a:t>RegionServer</a:t>
            </a:r>
            <a:r>
              <a:rPr lang="zh-CN" altLang="en-US" dirty="0" smtClean="0"/>
              <a:t>服务，为了避免</a:t>
            </a:r>
            <a:r>
              <a:rPr lang="en-US" altLang="zh-CN" dirty="0" smtClean="0"/>
              <a:t>GC</a:t>
            </a:r>
            <a:r>
              <a:rPr lang="zh-CN" altLang="en-US" dirty="0" smtClean="0"/>
              <a:t>假死问题的影响，</a:t>
            </a:r>
            <a:r>
              <a:rPr lang="en-US" altLang="zh-CN" dirty="0" smtClean="0"/>
              <a:t>ZK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超时无法设得很小，造成从宕机到被</a:t>
            </a:r>
            <a:r>
              <a:rPr lang="en-US" altLang="zh-CN" dirty="0" smtClean="0"/>
              <a:t>ZK</a:t>
            </a:r>
            <a:r>
              <a:rPr lang="zh-CN" altLang="en-US" dirty="0" smtClean="0"/>
              <a:t>发现的过程比较长，而在这段时间内服务也是不可用的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6112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sz="1200" b="0" i="0" baseline="0" dirty="0" smtClean="0">
              <a:effectLst/>
              <a:latin typeface="+mn-lt"/>
              <a:ea typeface="+mn-ea"/>
              <a:cs typeface="+mn-cs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2686121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1464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251368" y="6404294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baidu/sofa-pbrpc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XiaoMi/pegasus" TargetMode="External"/><Relationship Id="rId4" Type="http://schemas.openxmlformats.org/officeDocument/2006/relationships/hyperlink" Target="https://github.com/Microsoft/rDS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XiaoMi/pegasus/wiki/%E5%86%B7%E5%A4%87%E4%BB%B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XiaoMi/pegasus/wiki/%E8%B7%A8%E6%9C%BA%E6%88%BF%E5%90%8C%E6%AD%A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github.com/XiaoMi/pegasus/wiki/Benchmark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XiaoMi/pegasus/wiki/%E9%9B%86%E7%BE%A4%E9%83%A8%E7%BD%B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XiaoMi/pegasus/wiki/%E9%9B%86%E7%BE%A4%E9%83%A8%E7%BD%B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github.com/XiaoMi/pegasus/wiki/%E9%9B%86%E7%BE%A4%E9%83%A8%E7%BD%B2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XiaoMi/pegasus/wiki/%E5%8F%AF%E8%A7%86%E5%8C%96%E7%9B%91%E6%8E%A7" TargetMode="External"/><Relationship Id="rId5" Type="http://schemas.openxmlformats.org/officeDocument/2006/relationships/hyperlink" Target="https://github.com/XiaoMi/open-falcon" TargetMode="Externa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XiaoMi/pegasus/wiki/Python%E5%AE%A2%E6%88%B7%E7%AB%AF%E6%96%87%E6%A1%A3" TargetMode="External"/><Relationship Id="rId13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hyperlink" Target="https://github.com/XiaoMi/pegasus/wiki/Java%E5%AE%A2%E6%88%B7%E7%AB%AF%E6%96%87%E6%A1%A3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XiaoMi/pegasus/wiki/Cpp%E5%AE%A2%E6%88%B7%E7%AB%AF%E6%96%87%E6%A1%A3" TargetMode="External"/><Relationship Id="rId11" Type="http://schemas.openxmlformats.org/officeDocument/2006/relationships/hyperlink" Target="https://github.com/XiaoMi/pegasus/wiki/Node.js&#23458;&#25143;&#31471;&#25991;&#26723;" TargetMode="External"/><Relationship Id="rId5" Type="http://schemas.openxmlformats.org/officeDocument/2006/relationships/image" Target="../media/image20.jpe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hyperlink" Target="https://github.com/XiaoMi/pegasus/wiki/Go&#23458;&#25143;&#31471;&#25991;&#26723;" TargetMode="External"/><Relationship Id="rId1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XiaoMi/pegasus/wiki/Java%E5%AE%A2%E6%88%B7%E7%AB%AF%E6%96%87%E6%A1%A3#%E6%9C%80%E4%BD%B3%E5%AE%9E%E8%B7%B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XiaoMi/pegasus/wiki/Java&#23458;&#25143;&#31471;&#25991;&#26723;#ttl" TargetMode="Externa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XiaoMi/pegasus/wiki/&#21333;&#34892;&#21407;&#23376;&#25805;&#20316;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XiaoMi/pegasus/wiki/Java&#23458;&#25143;&#31471;&#25991;&#26723;#multiGet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XiaoMi/pegasus/wiki/Java&#23458;&#25143;&#31471;&#25991;&#26723;#&#27969;&#37327;&#25511;&#21046;" TargetMode="Externa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github.com/XiaoMi/pegasus/wiki/GEO%E6%94%AF%E6%8C%81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XiaoMi/pegasus/wiki/Redis&#36866;&#37197;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XiaoMi/pegasus/wiki/Table%E8%BF%81%E7%A7%BB" TargetMode="External"/><Relationship Id="rId4" Type="http://schemas.openxmlformats.org/officeDocument/2006/relationships/hyperlink" Target="https://github.com/XiaoMi/pegasus/wiki/%E4%BD%BF%E7%94%A8DataX%E5%AF%BC%E6%95%B0%E6%8D%A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XiaoMi/pegasus/wiki/LBS&#19994;&#21153;" TargetMode="Externa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github.com/XiaoMi/pegasus/wiki/&#24191;&#21578;&#19994;&#21153;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s://github.com/XiaoMi/pegasus" TargetMode="Externa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XiaoMi/pegasus/blob/master/README.md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XiaoMi/pegasus/wiki/RoadMap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18" name="Shape 118"/>
          <p:cNvSpPr/>
          <p:nvPr/>
        </p:nvSpPr>
        <p:spPr>
          <a:xfrm>
            <a:off x="580910" y="1441003"/>
            <a:ext cx="8215360" cy="81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7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深入了解</a:t>
            </a:r>
            <a:r>
              <a:rPr lang="en-US" altLang="zh-CN" dirty="0" smtClean="0">
                <a:solidFill>
                  <a:schemeClr val="bg1"/>
                </a:solidFill>
              </a:rPr>
              <a:t>Pegasus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3286333" y="5363325"/>
            <a:ext cx="235592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覃左言</a:t>
            </a:r>
            <a:endParaRPr lang="en-US" altLang="zh-CN" dirty="0">
              <a:solidFill>
                <a:srgbClr val="002060"/>
              </a:solidFill>
            </a:endParaRP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2018-10</a:t>
            </a:r>
            <a:r>
              <a:rPr lang="en-US" altLang="zh-CN" dirty="0" smtClean="0">
                <a:solidFill>
                  <a:srgbClr val="002060"/>
                </a:solidFill>
              </a:rPr>
              <a:t>-31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9" y="3044471"/>
            <a:ext cx="3054918" cy="2087296"/>
          </a:xfrm>
          <a:prstGeom prst="rect">
            <a:avLst/>
          </a:prstGeom>
        </p:spPr>
      </p:pic>
      <p:pic>
        <p:nvPicPr>
          <p:cNvPr id="8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椭圆 68"/>
          <p:cNvSpPr/>
          <p:nvPr/>
        </p:nvSpPr>
        <p:spPr>
          <a:xfrm>
            <a:off x="679522" y="1955597"/>
            <a:ext cx="1727297" cy="1574185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32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高可用</a:t>
            </a:r>
            <a:endParaRPr lang="zh-CN" altLang="en-US" sz="32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752115" y="1955598"/>
            <a:ext cx="1727297" cy="1574185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32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高性能</a:t>
            </a:r>
            <a:endParaRPr lang="zh-CN" altLang="en-US" sz="32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824708" y="1955598"/>
            <a:ext cx="1727297" cy="1574185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32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强一致</a:t>
            </a:r>
            <a:endParaRPr lang="zh-CN" altLang="en-US" sz="32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933111" y="1960834"/>
            <a:ext cx="1727297" cy="1574185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32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易伸缩</a:t>
            </a:r>
            <a:endParaRPr lang="zh-CN" altLang="en-US" sz="32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13" name="Shape 131"/>
          <p:cNvSpPr/>
          <p:nvPr/>
        </p:nvSpPr>
        <p:spPr>
          <a:xfrm>
            <a:off x="679522" y="1023769"/>
            <a:ext cx="772898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14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3143527" y="4265881"/>
            <a:ext cx="3206849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 smtClean="0">
                <a:solidFill>
                  <a:srgbClr val="002060"/>
                </a:solidFill>
              </a:rPr>
              <a:t>99.99%</a:t>
            </a:r>
            <a:r>
              <a:rPr lang="zh-CN" altLang="en-US" sz="2000" dirty="0" smtClean="0">
                <a:solidFill>
                  <a:srgbClr val="002060"/>
                </a:solidFill>
              </a:rPr>
              <a:t>以上的可用性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rgbClr val="002060"/>
                </a:solidFill>
              </a:rPr>
              <a:t>高吞吐、低延迟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rgbClr val="002060"/>
                </a:solidFill>
              </a:rPr>
              <a:t>强一致语义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02060"/>
                </a:solidFill>
              </a:rPr>
              <a:t>轻松扩容集群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sp>
        <p:nvSpPr>
          <p:cNvPr id="16" name="Shape 131"/>
          <p:cNvSpPr/>
          <p:nvPr/>
        </p:nvSpPr>
        <p:spPr>
          <a:xfrm>
            <a:off x="527122" y="847253"/>
            <a:ext cx="800065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Pegasus</a:t>
            </a:r>
            <a:r>
              <a:rPr lang="zh-CN" altLang="en-US" dirty="0" smtClean="0">
                <a:solidFill>
                  <a:srgbClr val="002060"/>
                </a:solidFill>
              </a:rPr>
              <a:t>特性</a:t>
            </a:r>
            <a:endParaRPr lang="en-US" altLang="zh-C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8873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smtClean="0">
                <a:solidFill>
                  <a:srgbClr val="002060"/>
                </a:solidFill>
              </a:rPr>
              <a:t>Pegasus</a:t>
            </a:r>
            <a:r>
              <a:rPr lang="zh-CN" altLang="en-US" smtClean="0">
                <a:solidFill>
                  <a:srgbClr val="002060"/>
                </a:solidFill>
              </a:rPr>
              <a:t>发展</a:t>
            </a:r>
            <a:r>
              <a:rPr lang="zh-CN" altLang="en-US" dirty="0" smtClean="0">
                <a:solidFill>
                  <a:srgbClr val="002060"/>
                </a:solidFill>
              </a:rPr>
              <a:t>历程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19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1304818" y="1533081"/>
            <a:ext cx="1065772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2015-04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32923" y="1572371"/>
            <a:ext cx="46822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组建</a:t>
            </a:r>
            <a:r>
              <a:rPr lang="zh-CN" altLang="en-US" dirty="0" smtClean="0"/>
              <a:t>团队，研读论文，设计和开发原型系统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326053" y="2096072"/>
            <a:ext cx="1065772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2015-</a:t>
            </a: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54158" y="2115717"/>
            <a:ext cx="42815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发</a:t>
            </a:r>
            <a:r>
              <a:rPr lang="zh-CN" altLang="en-US" dirty="0" smtClean="0"/>
              <a:t>布</a:t>
            </a:r>
            <a:r>
              <a:rPr lang="en-US" altLang="zh-CN" dirty="0" smtClean="0"/>
              <a:t>Pegasus</a:t>
            </a:r>
            <a:r>
              <a:rPr lang="zh-CN" altLang="en-US" dirty="0"/>
              <a:t>开发版</a:t>
            </a:r>
            <a:r>
              <a:rPr lang="en-US" altLang="zh-CN" dirty="0" smtClean="0"/>
              <a:t>V1</a:t>
            </a:r>
            <a:r>
              <a:rPr lang="zh-CN" altLang="en-US" dirty="0" smtClean="0"/>
              <a:t>，小范围测试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326053" y="2639418"/>
            <a:ext cx="1065773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2016-06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54159" y="2659063"/>
            <a:ext cx="428158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 smtClean="0"/>
              <a:t>发布</a:t>
            </a:r>
            <a:r>
              <a:rPr lang="en-US" altLang="zh-CN" dirty="0" smtClean="0"/>
              <a:t>Pegasus</a:t>
            </a:r>
            <a:r>
              <a:rPr lang="zh-CN" altLang="en-US" dirty="0"/>
              <a:t>开发版</a:t>
            </a:r>
            <a:r>
              <a:rPr lang="en-US" altLang="zh-CN" dirty="0" smtClean="0"/>
              <a:t>V2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326055" y="3177262"/>
            <a:ext cx="1065772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2016-09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654160" y="3196907"/>
            <a:ext cx="52476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发</a:t>
            </a:r>
            <a:r>
              <a:rPr lang="zh-CN" altLang="en-US" dirty="0" smtClean="0"/>
              <a:t>布</a:t>
            </a:r>
            <a:r>
              <a:rPr lang="en-US" altLang="zh-CN" dirty="0" smtClean="0"/>
              <a:t>Pegasus</a:t>
            </a:r>
            <a:r>
              <a:rPr lang="zh-CN" altLang="en-US" dirty="0"/>
              <a:t>正式版</a:t>
            </a:r>
            <a:r>
              <a:rPr lang="en-US" altLang="zh-CN" dirty="0" smtClean="0"/>
              <a:t>1.0.0</a:t>
            </a:r>
            <a:r>
              <a:rPr lang="zh-CN" altLang="en-US" dirty="0" smtClean="0"/>
              <a:t>，</a:t>
            </a:r>
            <a:r>
              <a:rPr lang="zh-CN" altLang="en-US" dirty="0"/>
              <a:t>开始</a:t>
            </a:r>
            <a:r>
              <a:rPr lang="zh-CN" altLang="en-US" dirty="0" smtClean="0"/>
              <a:t>接入第一个业务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326055" y="3735109"/>
            <a:ext cx="1065772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2016-12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54160" y="3754754"/>
            <a:ext cx="52476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 smtClean="0"/>
              <a:t>功能持续改进，开始接入</a:t>
            </a:r>
            <a:r>
              <a:rPr lang="en-US" altLang="zh-CN" dirty="0" smtClean="0"/>
              <a:t>MIUI</a:t>
            </a:r>
            <a:r>
              <a:rPr lang="zh-CN" altLang="en-US" dirty="0" smtClean="0"/>
              <a:t>广告业务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347289" y="4832543"/>
            <a:ext cx="1044539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2017-10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75394" y="4852188"/>
            <a:ext cx="52476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Github</a:t>
            </a:r>
            <a:r>
              <a:rPr lang="zh-CN" altLang="en-US" dirty="0" smtClean="0"/>
              <a:t>上开源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347289" y="5381260"/>
            <a:ext cx="1044539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2017-Q4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75394" y="5400905"/>
            <a:ext cx="52476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 smtClean="0"/>
              <a:t>业务数</a:t>
            </a:r>
            <a:r>
              <a:rPr lang="en-US" altLang="zh-CN" dirty="0" smtClean="0"/>
              <a:t>10</a:t>
            </a:r>
            <a:r>
              <a:rPr lang="en-US" altLang="zh-CN" dirty="0"/>
              <a:t>+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347288" y="4283826"/>
            <a:ext cx="1044539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2017-06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675394" y="4303471"/>
            <a:ext cx="52476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 smtClean="0"/>
              <a:t>业务数</a:t>
            </a:r>
            <a:r>
              <a:rPr lang="en-US" altLang="zh-CN" dirty="0" smtClean="0"/>
              <a:t>5</a:t>
            </a:r>
            <a:r>
              <a:rPr lang="en-US" altLang="zh-CN" dirty="0"/>
              <a:t>+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347290" y="5969267"/>
            <a:ext cx="1044539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2018-Q3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675394" y="5988912"/>
            <a:ext cx="589213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 smtClean="0"/>
              <a:t>业务数</a:t>
            </a:r>
            <a:r>
              <a:rPr lang="en-US" altLang="zh-CN" dirty="0" smtClean="0"/>
              <a:t>20</a:t>
            </a:r>
            <a:r>
              <a:rPr lang="en-US" altLang="zh-CN" dirty="0"/>
              <a:t>+</a:t>
            </a:r>
            <a:r>
              <a:rPr lang="zh-CN" altLang="en-US" dirty="0" smtClean="0"/>
              <a:t>，集群</a:t>
            </a:r>
            <a:r>
              <a:rPr lang="zh-CN" altLang="en-US" dirty="0" smtClean="0"/>
              <a:t>数十个，</a:t>
            </a:r>
            <a:r>
              <a:rPr lang="zh-CN" altLang="en-US" dirty="0" smtClean="0"/>
              <a:t>有效</a:t>
            </a:r>
            <a:r>
              <a:rPr lang="zh-CN" altLang="en-US" dirty="0" smtClean="0"/>
              <a:t>存储数十</a:t>
            </a:r>
            <a:r>
              <a:rPr lang="en-US" altLang="zh-CN" dirty="0" smtClean="0"/>
              <a:t>TB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团队</a:t>
            </a:r>
            <a:r>
              <a:rPr lang="en-US" altLang="zh-CN" dirty="0" smtClean="0"/>
              <a:t>7</a:t>
            </a:r>
            <a:r>
              <a:rPr lang="zh-CN" altLang="en-US" dirty="0" smtClean="0"/>
              <a:t>人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07157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小米云存储服务 </a:t>
            </a:r>
            <a:r>
              <a:rPr lang="en-US" altLang="zh-CN" dirty="0" smtClean="0">
                <a:solidFill>
                  <a:srgbClr val="002060"/>
                </a:solidFill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</a:rPr>
              <a:t>现在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817857" y="5264621"/>
            <a:ext cx="5444031" cy="57888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Zookeeper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812888" y="4420967"/>
            <a:ext cx="3932437" cy="578880"/>
          </a:xfrm>
          <a:prstGeom prst="round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HDFS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17857" y="3577313"/>
            <a:ext cx="3927468" cy="578880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HBase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9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圆角矩形 21"/>
          <p:cNvSpPr/>
          <p:nvPr/>
        </p:nvSpPr>
        <p:spPr>
          <a:xfrm>
            <a:off x="1827795" y="1808927"/>
            <a:ext cx="5439062" cy="5788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融合云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817857" y="2669338"/>
            <a:ext cx="1058907" cy="5788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FDS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248525" y="2670071"/>
            <a:ext cx="1056347" cy="5788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SDS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676633" y="2669338"/>
            <a:ext cx="1068692" cy="5788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EMQ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圆角矩形 1"/>
          <p:cNvSpPr>
            <a:spLocks/>
          </p:cNvSpPr>
          <p:nvPr/>
        </p:nvSpPr>
        <p:spPr>
          <a:xfrm>
            <a:off x="5938463" y="2661326"/>
            <a:ext cx="1323425" cy="2329776"/>
          </a:xfrm>
          <a:prstGeom prst="roundRect">
            <a:avLst/>
          </a:prstGeom>
          <a:solidFill>
            <a:srgbClr val="00B05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38463" y="3558671"/>
            <a:ext cx="128329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97690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565522" y="1239822"/>
            <a:ext cx="177770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>
                <a:solidFill>
                  <a:srgbClr val="002060"/>
                </a:solidFill>
              </a:rPr>
              <a:t>大 纲</a:t>
            </a:r>
          </a:p>
        </p:txBody>
      </p:sp>
      <p:sp>
        <p:nvSpPr>
          <p:cNvPr id="124" name="Shape 124"/>
          <p:cNvSpPr/>
          <p:nvPr/>
        </p:nvSpPr>
        <p:spPr>
          <a:xfrm>
            <a:off x="2658481" y="1276874"/>
            <a:ext cx="6035042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背景与目标</a:t>
            </a:r>
            <a:endParaRPr lang="en-US" altLang="zh-CN" sz="2600" dirty="0">
              <a:solidFill>
                <a:srgbClr val="002060"/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>
                <a:solidFill>
                  <a:srgbClr val="FF0000"/>
                </a:solidFill>
              </a:rPr>
              <a:t>设</a:t>
            </a:r>
            <a:r>
              <a:rPr lang="zh-CN" altLang="en-US" dirty="0" smtClean="0">
                <a:solidFill>
                  <a:srgbClr val="FF0000"/>
                </a:solidFill>
              </a:rPr>
              <a:t>计与实现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 smtClean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运维与使用</a:t>
            </a:r>
            <a:endParaRPr lang="en-US" altLang="zh-CN" sz="2600" dirty="0" smtClean="0">
              <a:solidFill>
                <a:srgbClr val="002060"/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开</a:t>
            </a:r>
            <a:r>
              <a:rPr lang="zh-CN" altLang="en-US" sz="2600" dirty="0" smtClean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源与未来</a:t>
            </a:r>
            <a:endParaRPr lang="en-US" altLang="zh-CN" sz="2600" dirty="0">
              <a:solidFill>
                <a:srgbClr val="00206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7" name="Shape 127"/>
          <p:cNvSpPr/>
          <p:nvPr/>
        </p:nvSpPr>
        <p:spPr>
          <a:xfrm flipH="1">
            <a:off x="2452742" y="1424940"/>
            <a:ext cx="0" cy="2344924"/>
          </a:xfrm>
          <a:prstGeom prst="line">
            <a:avLst/>
          </a:prstGeom>
          <a:ln w="6350">
            <a:solidFill>
              <a:srgbClr val="00206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0838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整体架构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10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75583" y="1661599"/>
            <a:ext cx="2202701" cy="12437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1800" dirty="0" smtClean="0">
                <a:solidFill>
                  <a:srgbClr val="002060"/>
                </a:solidFill>
              </a:rPr>
              <a:t>Hash</a:t>
            </a:r>
            <a:r>
              <a:rPr lang="zh-CN" altLang="en-US" sz="1800" dirty="0" smtClean="0">
                <a:solidFill>
                  <a:srgbClr val="002060"/>
                </a:solidFill>
              </a:rPr>
              <a:t>分片</a:t>
            </a:r>
            <a:endParaRPr lang="en-US" altLang="zh-CN" sz="1800" b="1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 smtClean="0">
                <a:solidFill>
                  <a:srgbClr val="002060"/>
                </a:solidFill>
              </a:rPr>
              <a:t>主从架构</a:t>
            </a:r>
            <a:endParaRPr lang="en-US" altLang="zh-CN" sz="1800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 smtClean="0">
                <a:solidFill>
                  <a:srgbClr val="002060"/>
                </a:solidFill>
              </a:rPr>
              <a:t>轻依赖</a:t>
            </a:r>
            <a:r>
              <a:rPr lang="en-US" altLang="zh-CN" sz="1800" dirty="0" smtClean="0">
                <a:solidFill>
                  <a:srgbClr val="002060"/>
                </a:solidFill>
              </a:rPr>
              <a:t>Zookeeper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29172" y="3944837"/>
            <a:ext cx="8419619" cy="1167127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775050" y="1531573"/>
            <a:ext cx="3508320" cy="2092413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缺角矩形 7"/>
          <p:cNvSpPr/>
          <p:nvPr/>
        </p:nvSpPr>
        <p:spPr>
          <a:xfrm>
            <a:off x="7068310" y="2094312"/>
            <a:ext cx="1514901" cy="955343"/>
          </a:xfrm>
          <a:prstGeom prst="plaqu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3887537" y="2787055"/>
            <a:ext cx="1413739" cy="62856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MetaServer</a:t>
            </a:r>
          </a:p>
          <a:p>
            <a:pPr algn="ctr"/>
            <a:r>
              <a:rPr lang="en-US" altLang="zh-CN" dirty="0" smtClean="0"/>
              <a:t>(master)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2989550" y="1829190"/>
            <a:ext cx="1443900" cy="654043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MetaServer</a:t>
            </a:r>
            <a:endParaRPr lang="en-US" altLang="zh-CN" dirty="0"/>
          </a:p>
          <a:p>
            <a:pPr algn="ctr"/>
            <a:r>
              <a:rPr lang="en-US" altLang="zh-CN" dirty="0" smtClean="0"/>
              <a:t>(backup)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4649256" y="1829189"/>
            <a:ext cx="1408388" cy="65404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MetaServer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(backup)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735913" y="4241086"/>
            <a:ext cx="1751115" cy="6099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ReplicaServer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2682038" y="4241086"/>
            <a:ext cx="1746395" cy="6099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ReplicaServer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4673772" y="4241086"/>
            <a:ext cx="1731809" cy="6099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ReplicaServer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7028006" y="4241086"/>
            <a:ext cx="1731952" cy="60997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ReplicaServer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9" idx="3"/>
            <a:endCxn id="8" idx="1"/>
          </p:cNvCxnSpPr>
          <p:nvPr/>
        </p:nvCxnSpPr>
        <p:spPr>
          <a:xfrm flipV="1">
            <a:off x="5301276" y="2571984"/>
            <a:ext cx="1767034" cy="5293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4" idx="3"/>
            <a:endCxn id="8" idx="1"/>
          </p:cNvCxnSpPr>
          <p:nvPr/>
        </p:nvCxnSpPr>
        <p:spPr>
          <a:xfrm>
            <a:off x="6057644" y="2156212"/>
            <a:ext cx="1010666" cy="4157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8" idx="1"/>
          </p:cNvCxnSpPr>
          <p:nvPr/>
        </p:nvCxnSpPr>
        <p:spPr>
          <a:xfrm>
            <a:off x="4433450" y="2412274"/>
            <a:ext cx="2634860" cy="159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2" idx="2"/>
            <a:endCxn id="9" idx="0"/>
          </p:cNvCxnSpPr>
          <p:nvPr/>
        </p:nvCxnSpPr>
        <p:spPr>
          <a:xfrm>
            <a:off x="3711500" y="2483233"/>
            <a:ext cx="882907" cy="30382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4" idx="2"/>
            <a:endCxn id="9" idx="0"/>
          </p:cNvCxnSpPr>
          <p:nvPr/>
        </p:nvCxnSpPr>
        <p:spPr>
          <a:xfrm flipH="1">
            <a:off x="4594407" y="2483234"/>
            <a:ext cx="759043" cy="30382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2"/>
            <a:endCxn id="15" idx="0"/>
          </p:cNvCxnSpPr>
          <p:nvPr/>
        </p:nvCxnSpPr>
        <p:spPr>
          <a:xfrm flipH="1">
            <a:off x="1611471" y="3415623"/>
            <a:ext cx="2982936" cy="8254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9" idx="2"/>
            <a:endCxn id="16" idx="0"/>
          </p:cNvCxnSpPr>
          <p:nvPr/>
        </p:nvCxnSpPr>
        <p:spPr>
          <a:xfrm flipH="1">
            <a:off x="3555236" y="3415623"/>
            <a:ext cx="1039171" cy="8254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9" idx="2"/>
            <a:endCxn id="17" idx="0"/>
          </p:cNvCxnSpPr>
          <p:nvPr/>
        </p:nvCxnSpPr>
        <p:spPr>
          <a:xfrm>
            <a:off x="4594407" y="3415623"/>
            <a:ext cx="945270" cy="8254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9" idx="2"/>
            <a:endCxn id="18" idx="0"/>
          </p:cNvCxnSpPr>
          <p:nvPr/>
        </p:nvCxnSpPr>
        <p:spPr>
          <a:xfrm>
            <a:off x="4594407" y="3415623"/>
            <a:ext cx="3299575" cy="8254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398766" y="4286953"/>
            <a:ext cx="815709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 …</a:t>
            </a:r>
            <a:endParaRPr lang="zh-CN" altLang="en-US" dirty="0"/>
          </a:p>
        </p:txBody>
      </p:sp>
      <p:sp>
        <p:nvSpPr>
          <p:cNvPr id="30" name="圆角矩形 29"/>
          <p:cNvSpPr/>
          <p:nvPr/>
        </p:nvSpPr>
        <p:spPr>
          <a:xfrm>
            <a:off x="679521" y="5660046"/>
            <a:ext cx="8150109" cy="981872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1088817" y="5939192"/>
            <a:ext cx="1260035" cy="495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endParaRPr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2943059" y="5939190"/>
            <a:ext cx="1260035" cy="495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endParaRPr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4940567" y="5939189"/>
            <a:ext cx="1414755" cy="495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Redis Proxy</a:t>
            </a:r>
            <a:endParaRPr lang="zh-CN" altLang="en-US" dirty="0"/>
          </a:p>
        </p:txBody>
      </p:sp>
      <p:cxnSp>
        <p:nvCxnSpPr>
          <p:cNvPr id="34" name="直接箭头连接符 33"/>
          <p:cNvCxnSpPr>
            <a:stCxn id="31" idx="0"/>
            <a:endCxn id="16" idx="2"/>
          </p:cNvCxnSpPr>
          <p:nvPr/>
        </p:nvCxnSpPr>
        <p:spPr>
          <a:xfrm flipV="1">
            <a:off x="1718835" y="4851059"/>
            <a:ext cx="1836401" cy="108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1" idx="0"/>
            <a:endCxn id="17" idx="2"/>
          </p:cNvCxnSpPr>
          <p:nvPr/>
        </p:nvCxnSpPr>
        <p:spPr>
          <a:xfrm flipV="1">
            <a:off x="1718835" y="4851059"/>
            <a:ext cx="3820842" cy="108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2" idx="0"/>
            <a:endCxn id="15" idx="2"/>
          </p:cNvCxnSpPr>
          <p:nvPr/>
        </p:nvCxnSpPr>
        <p:spPr>
          <a:xfrm flipH="1" flipV="1">
            <a:off x="1611471" y="4851059"/>
            <a:ext cx="1961606" cy="108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3" idx="0"/>
            <a:endCxn id="18" idx="2"/>
          </p:cNvCxnSpPr>
          <p:nvPr/>
        </p:nvCxnSpPr>
        <p:spPr>
          <a:xfrm flipV="1">
            <a:off x="5647945" y="4851059"/>
            <a:ext cx="2246037" cy="108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32" idx="0"/>
            <a:endCxn id="18" idx="2"/>
          </p:cNvCxnSpPr>
          <p:nvPr/>
        </p:nvCxnSpPr>
        <p:spPr>
          <a:xfrm flipV="1">
            <a:off x="3573077" y="4851059"/>
            <a:ext cx="4320905" cy="108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32" idx="0"/>
            <a:endCxn id="17" idx="2"/>
          </p:cNvCxnSpPr>
          <p:nvPr/>
        </p:nvCxnSpPr>
        <p:spPr>
          <a:xfrm flipV="1">
            <a:off x="3573077" y="4851059"/>
            <a:ext cx="1966600" cy="108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3" idx="0"/>
            <a:endCxn id="17" idx="2"/>
          </p:cNvCxnSpPr>
          <p:nvPr/>
        </p:nvCxnSpPr>
        <p:spPr>
          <a:xfrm flipH="1" flipV="1">
            <a:off x="5539677" y="4851059"/>
            <a:ext cx="108268" cy="108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3" idx="0"/>
            <a:endCxn id="16" idx="2"/>
          </p:cNvCxnSpPr>
          <p:nvPr/>
        </p:nvCxnSpPr>
        <p:spPr>
          <a:xfrm flipH="1" flipV="1">
            <a:off x="3555236" y="4851059"/>
            <a:ext cx="2092709" cy="108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2" idx="0"/>
            <a:endCxn id="16" idx="2"/>
          </p:cNvCxnSpPr>
          <p:nvPr/>
        </p:nvCxnSpPr>
        <p:spPr>
          <a:xfrm flipH="1" flipV="1">
            <a:off x="3555236" y="4851059"/>
            <a:ext cx="17841" cy="108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33" idx="0"/>
            <a:endCxn id="15" idx="2"/>
          </p:cNvCxnSpPr>
          <p:nvPr/>
        </p:nvCxnSpPr>
        <p:spPr>
          <a:xfrm flipH="1" flipV="1">
            <a:off x="1611471" y="4851059"/>
            <a:ext cx="4036474" cy="108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1" idx="0"/>
            <a:endCxn id="15" idx="2"/>
          </p:cNvCxnSpPr>
          <p:nvPr/>
        </p:nvCxnSpPr>
        <p:spPr>
          <a:xfrm flipH="1" flipV="1">
            <a:off x="1611471" y="4851059"/>
            <a:ext cx="107364" cy="108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1" idx="0"/>
            <a:endCxn id="18" idx="2"/>
          </p:cNvCxnSpPr>
          <p:nvPr/>
        </p:nvCxnSpPr>
        <p:spPr>
          <a:xfrm flipV="1">
            <a:off x="1718835" y="4851059"/>
            <a:ext cx="6175147" cy="108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/>
          <p:cNvSpPr/>
          <p:nvPr/>
        </p:nvSpPr>
        <p:spPr>
          <a:xfrm>
            <a:off x="7037016" y="5939189"/>
            <a:ext cx="1414755" cy="495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Geo Proxy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6" idx="0"/>
            <a:endCxn id="18" idx="2"/>
          </p:cNvCxnSpPr>
          <p:nvPr/>
        </p:nvCxnSpPr>
        <p:spPr>
          <a:xfrm flipV="1">
            <a:off x="7744394" y="4851059"/>
            <a:ext cx="149588" cy="108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6" idx="0"/>
            <a:endCxn id="17" idx="2"/>
          </p:cNvCxnSpPr>
          <p:nvPr/>
        </p:nvCxnSpPr>
        <p:spPr>
          <a:xfrm flipH="1" flipV="1">
            <a:off x="5539677" y="4851059"/>
            <a:ext cx="2204717" cy="108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6" idx="0"/>
            <a:endCxn id="16" idx="2"/>
          </p:cNvCxnSpPr>
          <p:nvPr/>
        </p:nvCxnSpPr>
        <p:spPr>
          <a:xfrm flipH="1" flipV="1">
            <a:off x="3555236" y="4851059"/>
            <a:ext cx="4189158" cy="108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6" idx="0"/>
            <a:endCxn id="15" idx="2"/>
          </p:cNvCxnSpPr>
          <p:nvPr/>
        </p:nvCxnSpPr>
        <p:spPr>
          <a:xfrm flipH="1" flipV="1">
            <a:off x="1611471" y="4851059"/>
            <a:ext cx="6132923" cy="108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58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253346" y="3548740"/>
            <a:ext cx="1698171" cy="93617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0174" y="3832209"/>
            <a:ext cx="12845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分布式复制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007432" y="3548740"/>
            <a:ext cx="1698171" cy="93617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82989" y="3832161"/>
            <a:ext cx="12845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宕机恢复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84819" y="5257797"/>
            <a:ext cx="1698171" cy="93617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684818" y="1858696"/>
            <a:ext cx="1698171" cy="936172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84818" y="2149926"/>
            <a:ext cx="16981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数据视图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723903" y="3340205"/>
            <a:ext cx="7620000" cy="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连接符 16"/>
          <p:cNvCxnSpPr/>
          <p:nvPr/>
        </p:nvCxnSpPr>
        <p:spPr>
          <a:xfrm flipV="1">
            <a:off x="723903" y="4754721"/>
            <a:ext cx="7620000" cy="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右箭头 18"/>
          <p:cNvSpPr/>
          <p:nvPr/>
        </p:nvSpPr>
        <p:spPr>
          <a:xfrm rot="16200000">
            <a:off x="4295508" y="4845228"/>
            <a:ext cx="476791" cy="34834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设计要点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22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3744689" y="5540949"/>
            <a:ext cx="15588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单机</a:t>
            </a:r>
            <a:r>
              <a:rPr lang="zh-CN" altLang="en-US" dirty="0" smtClean="0"/>
              <a:t>存储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右箭头 15"/>
          <p:cNvSpPr/>
          <p:nvPr/>
        </p:nvSpPr>
        <p:spPr>
          <a:xfrm rot="16200000">
            <a:off x="4295508" y="2901431"/>
            <a:ext cx="476791" cy="34834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564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153861" y="2270357"/>
            <a:ext cx="1075798" cy="38213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002060"/>
                </a:solidFill>
              </a:rPr>
              <a:t>HashKey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29659" y="2270358"/>
            <a:ext cx="1132763" cy="3821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SortKey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047823" y="2313941"/>
            <a:ext cx="129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n w="0"/>
                <a:solidFill>
                  <a:schemeClr val="accent1"/>
                </a:solidFill>
              </a:rPr>
              <a:t>用户数据</a:t>
            </a:r>
            <a:r>
              <a:rPr lang="zh-CN" altLang="en-US" sz="1600" dirty="0">
                <a:ln w="0"/>
                <a:solidFill>
                  <a:schemeClr val="accent1"/>
                </a:solidFill>
              </a:rPr>
              <a:t>：</a:t>
            </a:r>
          </a:p>
        </p:txBody>
      </p:sp>
      <p:sp>
        <p:nvSpPr>
          <p:cNvPr id="7" name="矩形 6"/>
          <p:cNvSpPr/>
          <p:nvPr/>
        </p:nvSpPr>
        <p:spPr>
          <a:xfrm>
            <a:off x="7348775" y="2270358"/>
            <a:ext cx="847469" cy="3821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2060"/>
                </a:solidFill>
              </a:rPr>
              <a:t>Value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270226" y="5323120"/>
            <a:ext cx="5050087" cy="1161143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430997" y="5546046"/>
            <a:ext cx="1078174" cy="7506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Replica</a:t>
            </a:r>
          </a:p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4907230" y="5546045"/>
            <a:ext cx="1078174" cy="7506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Replica</a:t>
            </a:r>
          </a:p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7038559" y="5546045"/>
            <a:ext cx="1078174" cy="75062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Replica</a:t>
            </a:r>
          </a:p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34" idx="2"/>
            <a:endCxn id="16" idx="0"/>
          </p:cNvCxnSpPr>
          <p:nvPr/>
        </p:nvCxnSpPr>
        <p:spPr>
          <a:xfrm flipH="1">
            <a:off x="4079680" y="3625668"/>
            <a:ext cx="1615867" cy="5242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3284740" y="4149959"/>
            <a:ext cx="1589880" cy="5641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Partition #0</a:t>
            </a:r>
            <a:endParaRPr lang="zh-CN" altLang="en-US" sz="1600" dirty="0"/>
          </a:p>
        </p:txBody>
      </p:sp>
      <p:sp>
        <p:nvSpPr>
          <p:cNvPr id="17" name="椭圆 16"/>
          <p:cNvSpPr/>
          <p:nvPr/>
        </p:nvSpPr>
        <p:spPr>
          <a:xfrm>
            <a:off x="5091472" y="4146643"/>
            <a:ext cx="1574212" cy="567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Partition</a:t>
            </a:r>
            <a:r>
              <a:rPr lang="en-US" altLang="zh-CN" dirty="0" smtClean="0"/>
              <a:t> </a:t>
            </a:r>
            <a:r>
              <a:rPr lang="en-US" altLang="zh-CN" sz="1600" dirty="0" smtClean="0"/>
              <a:t>#1</a:t>
            </a:r>
            <a:endParaRPr lang="zh-CN" altLang="en-US" sz="1600" dirty="0"/>
          </a:p>
        </p:txBody>
      </p:sp>
      <p:sp>
        <p:nvSpPr>
          <p:cNvPr id="18" name="椭圆 17"/>
          <p:cNvSpPr/>
          <p:nvPr/>
        </p:nvSpPr>
        <p:spPr>
          <a:xfrm>
            <a:off x="6833832" y="4146643"/>
            <a:ext cx="1680960" cy="5674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Partition #2</a:t>
            </a:r>
            <a:endParaRPr lang="zh-CN" altLang="en-US" sz="1600" dirty="0"/>
          </a:p>
        </p:txBody>
      </p:sp>
      <p:cxnSp>
        <p:nvCxnSpPr>
          <p:cNvPr id="19" name="直接箭头连接符 18"/>
          <p:cNvCxnSpPr>
            <a:stCxn id="17" idx="4"/>
            <a:endCxn id="12" idx="0"/>
          </p:cNvCxnSpPr>
          <p:nvPr/>
        </p:nvCxnSpPr>
        <p:spPr>
          <a:xfrm flipH="1">
            <a:off x="5446317" y="4714065"/>
            <a:ext cx="432261" cy="831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8" idx="4"/>
            <a:endCxn id="11" idx="0"/>
          </p:cNvCxnSpPr>
          <p:nvPr/>
        </p:nvCxnSpPr>
        <p:spPr>
          <a:xfrm flipH="1">
            <a:off x="3970084" y="4714065"/>
            <a:ext cx="3704228" cy="83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6" idx="4"/>
            <a:endCxn id="13" idx="0"/>
          </p:cNvCxnSpPr>
          <p:nvPr/>
        </p:nvCxnSpPr>
        <p:spPr>
          <a:xfrm>
            <a:off x="4079680" y="4714064"/>
            <a:ext cx="3497966" cy="8319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左大括号 21"/>
          <p:cNvSpPr/>
          <p:nvPr/>
        </p:nvSpPr>
        <p:spPr>
          <a:xfrm rot="5400000">
            <a:off x="6129431" y="1014325"/>
            <a:ext cx="246338" cy="21923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989136" y="1671693"/>
            <a:ext cx="643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Key</a:t>
            </a:r>
            <a:endParaRPr lang="zh-CN" altLang="en-US" sz="1600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56426" y="2739646"/>
            <a:ext cx="871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hash</a:t>
            </a:r>
            <a:endParaRPr lang="zh-CN" altLang="en-US" sz="1600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67904" y="4873103"/>
            <a:ext cx="871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route</a:t>
            </a:r>
            <a:endParaRPr lang="zh-CN" altLang="en-US" sz="1600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6" name="直接箭头连接符 25"/>
          <p:cNvCxnSpPr>
            <a:stCxn id="3" idx="2"/>
            <a:endCxn id="34" idx="0"/>
          </p:cNvCxnSpPr>
          <p:nvPr/>
        </p:nvCxnSpPr>
        <p:spPr>
          <a:xfrm>
            <a:off x="5691760" y="2652496"/>
            <a:ext cx="3787" cy="598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5080258" y="3251100"/>
            <a:ext cx="1230577" cy="374568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Partition ID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87899" y="1943034"/>
            <a:ext cx="3876119" cy="15444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rgbClr val="002060"/>
                </a:solidFill>
              </a:rPr>
              <a:t>组合键：</a:t>
            </a:r>
            <a:r>
              <a:rPr lang="en-US" altLang="zh-CN" sz="1800" dirty="0" smtClean="0">
                <a:solidFill>
                  <a:srgbClr val="002060"/>
                </a:solidFill>
              </a:rPr>
              <a:t>HashKey + SortKey</a:t>
            </a:r>
            <a:endParaRPr lang="en-US" altLang="zh-CN" sz="1800" b="1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800" dirty="0" smtClean="0">
                <a:solidFill>
                  <a:srgbClr val="002060"/>
                </a:solidFill>
              </a:rPr>
              <a:t>HashKey</a:t>
            </a:r>
            <a:r>
              <a:rPr lang="zh-CN" altLang="en-US" sz="1800" dirty="0" smtClean="0">
                <a:solidFill>
                  <a:srgbClr val="002060"/>
                </a:solidFill>
              </a:rPr>
              <a:t>决定数据属于哪个分片</a:t>
            </a:r>
            <a:endParaRPr lang="en-US" altLang="zh-CN" sz="1800" dirty="0" smtClean="0">
              <a:solidFill>
                <a:srgbClr val="002060"/>
              </a:solidFill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altLang="zh-CN" sz="1800" dirty="0" smtClean="0">
                <a:solidFill>
                  <a:srgbClr val="002060"/>
                </a:solidFill>
              </a:rPr>
              <a:t>SortKey</a:t>
            </a:r>
            <a:r>
              <a:rPr lang="zh-CN" altLang="en-US" sz="1800" dirty="0" smtClean="0">
                <a:solidFill>
                  <a:srgbClr val="002060"/>
                </a:solidFill>
              </a:rPr>
              <a:t>决定数据在分片内的排序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rgbClr val="002060"/>
                </a:solidFill>
              </a:rPr>
              <a:t>使用</a:t>
            </a:r>
            <a:r>
              <a:rPr lang="zh-CN" altLang="en-US" sz="1800" dirty="0" smtClean="0">
                <a:solidFill>
                  <a:srgbClr val="002060"/>
                </a:solidFill>
              </a:rPr>
              <a:t>表（</a:t>
            </a:r>
            <a:r>
              <a:rPr lang="en-US" altLang="zh-CN" sz="1800" dirty="0" smtClean="0">
                <a:solidFill>
                  <a:srgbClr val="002060"/>
                </a:solidFill>
              </a:rPr>
              <a:t>Table</a:t>
            </a:r>
            <a:r>
              <a:rPr lang="zh-CN" altLang="en-US" sz="1800" dirty="0" smtClean="0">
                <a:solidFill>
                  <a:srgbClr val="002060"/>
                </a:solidFill>
              </a:rPr>
              <a:t>）实现业</a:t>
            </a:r>
            <a:r>
              <a:rPr lang="zh-CN" altLang="en-US" sz="1800" dirty="0">
                <a:solidFill>
                  <a:srgbClr val="002060"/>
                </a:solidFill>
              </a:rPr>
              <a:t>务</a:t>
            </a:r>
            <a:r>
              <a:rPr lang="zh-CN" altLang="en-US" sz="1800" dirty="0" smtClean="0">
                <a:solidFill>
                  <a:srgbClr val="002060"/>
                </a:solidFill>
              </a:rPr>
              <a:t>数据隔离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1800" dirty="0" smtClean="0">
              <a:solidFill>
                <a:srgbClr val="00206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175154" y="5684199"/>
            <a:ext cx="73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 …</a:t>
            </a:r>
            <a:endParaRPr lang="zh-CN" altLang="en-US" sz="2400" b="1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9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数</a:t>
            </a:r>
            <a:r>
              <a:rPr lang="zh-CN" altLang="en-US" dirty="0" smtClean="0">
                <a:solidFill>
                  <a:srgbClr val="002060"/>
                </a:solidFill>
              </a:rPr>
              <a:t>据模型</a:t>
            </a:r>
            <a:endParaRPr lang="en-US" altLang="zh-C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0679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3760" y="2359484"/>
            <a:ext cx="1119673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UserID_1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3760" y="4644915"/>
            <a:ext cx="1119673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UserID_2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82900" y="2359484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AttrName_1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891483" y="2359484"/>
            <a:ext cx="1026367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Value1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82900" y="2881214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AttrName_2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891483" y="2881214"/>
            <a:ext cx="1026367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Value2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82900" y="3379225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AttrName_3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91483" y="3379225"/>
            <a:ext cx="1026367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Value3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82900" y="4644915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AttrName_1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891483" y="4644915"/>
            <a:ext cx="1026367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Value1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082900" y="5166645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AttrName_2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91483" y="5166645"/>
            <a:ext cx="1026367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Value2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082900" y="5664656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AttrName_3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891483" y="5664656"/>
            <a:ext cx="1026367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Value3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52541" y="4456923"/>
            <a:ext cx="7016617" cy="0"/>
          </a:xfrm>
          <a:prstGeom prst="line">
            <a:avLst/>
          </a:prstGeom>
          <a:noFill/>
          <a:ln w="28575" cap="flat">
            <a:solidFill>
              <a:srgbClr val="FFC000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文本框 39"/>
          <p:cNvSpPr txBox="1"/>
          <p:nvPr/>
        </p:nvSpPr>
        <p:spPr>
          <a:xfrm>
            <a:off x="2082901" y="3579359"/>
            <a:ext cx="106369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 …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082900" y="5849321"/>
            <a:ext cx="106369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 …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03048" y="1564436"/>
            <a:ext cx="11196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HashKey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409469" y="1563652"/>
            <a:ext cx="11196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040770" y="1563652"/>
            <a:ext cx="11196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233880" y="2164702"/>
            <a:ext cx="7053939" cy="0"/>
          </a:xfrm>
          <a:prstGeom prst="line">
            <a:avLst/>
          </a:prstGeom>
          <a:noFill/>
          <a:ln w="28575" cap="flat">
            <a:solidFill>
              <a:srgbClr val="FFC000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接箭头连接符 46"/>
          <p:cNvCxnSpPr/>
          <p:nvPr/>
        </p:nvCxnSpPr>
        <p:spPr>
          <a:xfrm>
            <a:off x="5104461" y="2544149"/>
            <a:ext cx="8584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6000199" y="2349661"/>
            <a:ext cx="1268959" cy="4086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et/set/del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右大括号 49"/>
          <p:cNvSpPr/>
          <p:nvPr/>
        </p:nvSpPr>
        <p:spPr>
          <a:xfrm>
            <a:off x="5085801" y="2712832"/>
            <a:ext cx="261258" cy="1396831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5347063" y="3412516"/>
            <a:ext cx="6158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圆角矩形 52"/>
          <p:cNvSpPr/>
          <p:nvPr/>
        </p:nvSpPr>
        <p:spPr>
          <a:xfrm>
            <a:off x="6018865" y="3101829"/>
            <a:ext cx="1250293" cy="102155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multi_get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multi_set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ulti_del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右大括号 55"/>
          <p:cNvSpPr/>
          <p:nvPr/>
        </p:nvSpPr>
        <p:spPr>
          <a:xfrm>
            <a:off x="7605060" y="2164702"/>
            <a:ext cx="298585" cy="4475449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7968955" y="4193040"/>
            <a:ext cx="1035703" cy="4086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</a:t>
            </a: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can_all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直接连接符 38"/>
          <p:cNvCxnSpPr/>
          <p:nvPr/>
        </p:nvCxnSpPr>
        <p:spPr>
          <a:xfrm flipV="1">
            <a:off x="1952269" y="1469571"/>
            <a:ext cx="0" cy="5087635"/>
          </a:xfrm>
          <a:prstGeom prst="line">
            <a:avLst/>
          </a:prstGeom>
          <a:noFill/>
          <a:ln w="28575" cap="flat">
            <a:solidFill>
              <a:srgbClr val="FFC000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接连接符 42"/>
          <p:cNvCxnSpPr/>
          <p:nvPr/>
        </p:nvCxnSpPr>
        <p:spPr>
          <a:xfrm flipV="1">
            <a:off x="3739077" y="1454401"/>
            <a:ext cx="0" cy="5087635"/>
          </a:xfrm>
          <a:prstGeom prst="line">
            <a:avLst/>
          </a:prstGeom>
          <a:noFill/>
          <a:ln w="28575" cap="flat">
            <a:solidFill>
              <a:srgbClr val="FFC000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数</a:t>
            </a:r>
            <a:r>
              <a:rPr lang="zh-CN" altLang="en-US" dirty="0" smtClean="0">
                <a:solidFill>
                  <a:srgbClr val="002060"/>
                </a:solidFill>
              </a:rPr>
              <a:t>据</a:t>
            </a:r>
            <a:r>
              <a:rPr lang="zh-CN" altLang="en-US" dirty="0">
                <a:solidFill>
                  <a:srgbClr val="002060"/>
                </a:solidFill>
              </a:rPr>
              <a:t>视图</a:t>
            </a:r>
            <a:endParaRPr lang="en-US" altLang="zh-CN" dirty="0">
              <a:solidFill>
                <a:srgbClr val="002060"/>
              </a:solidFill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5123121" y="4814692"/>
            <a:ext cx="8584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6018859" y="4620204"/>
            <a:ext cx="1268959" cy="4086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et/set/del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右大括号 53"/>
          <p:cNvSpPr/>
          <p:nvPr/>
        </p:nvSpPr>
        <p:spPr>
          <a:xfrm>
            <a:off x="5104461" y="4983375"/>
            <a:ext cx="261258" cy="1396831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5365723" y="5683059"/>
            <a:ext cx="6158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>
            <a:off x="6037525" y="5372372"/>
            <a:ext cx="1250293" cy="1021554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multi_get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multi_set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ulti_del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7116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1" y="2220686"/>
            <a:ext cx="7908541" cy="4049487"/>
          </a:xfrm>
          <a:prstGeom prst="rect">
            <a:avLst/>
          </a:prstGeom>
        </p:spPr>
      </p:pic>
      <p:sp>
        <p:nvSpPr>
          <p:cNvPr id="6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679521" y="1661600"/>
            <a:ext cx="5731553" cy="4284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1800" dirty="0">
                <a:solidFill>
                  <a:srgbClr val="002060"/>
                </a:solidFill>
              </a:rPr>
              <a:t>使用</a:t>
            </a:r>
            <a:r>
              <a:rPr lang="en-US" altLang="zh-CN" sz="1800" dirty="0" smtClean="0">
                <a:solidFill>
                  <a:srgbClr val="002060"/>
                </a:solidFill>
              </a:rPr>
              <a:t>PacificA</a:t>
            </a:r>
            <a:r>
              <a:rPr lang="zh-CN" altLang="en-US" sz="1800" dirty="0" smtClean="0">
                <a:solidFill>
                  <a:srgbClr val="002060"/>
                </a:solidFill>
              </a:rPr>
              <a:t>一致性协议</a:t>
            </a:r>
            <a:r>
              <a:rPr lang="zh-CN" altLang="en-US" sz="1800" dirty="0">
                <a:solidFill>
                  <a:srgbClr val="002060"/>
                </a:solidFill>
              </a:rPr>
              <a:t>，保证多副本数据的</a:t>
            </a:r>
            <a:r>
              <a:rPr lang="zh-CN" altLang="en-US" sz="1800" dirty="0" smtClean="0">
                <a:solidFill>
                  <a:srgbClr val="002060"/>
                </a:solidFill>
              </a:rPr>
              <a:t>一致性</a:t>
            </a:r>
            <a:endParaRPr lang="en-US" altLang="zh-CN" sz="1800" dirty="0" smtClean="0">
              <a:solidFill>
                <a:srgbClr val="002060"/>
              </a:solidFill>
            </a:endParaRPr>
          </a:p>
        </p:txBody>
      </p:sp>
      <p:sp>
        <p:nvSpPr>
          <p:cNvPr id="7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分布式复制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8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808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写流程 </a:t>
            </a:r>
            <a:r>
              <a:rPr lang="en-US" altLang="zh-CN" dirty="0" smtClean="0">
                <a:solidFill>
                  <a:srgbClr val="002060"/>
                </a:solidFill>
              </a:rPr>
              <a:t>(1/4)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8" y="1760867"/>
            <a:ext cx="7615464" cy="4341892"/>
          </a:xfrm>
          <a:prstGeom prst="rect">
            <a:avLst/>
          </a:prstGeom>
        </p:spPr>
      </p:pic>
      <p:pic>
        <p:nvPicPr>
          <p:cNvPr id="6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679522" y="1546638"/>
            <a:ext cx="2351062" cy="4284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rgbClr val="002060"/>
                </a:solidFill>
              </a:rPr>
              <a:t>类似两阶段提交</a:t>
            </a:r>
            <a:endParaRPr lang="en-US" altLang="zh-CN" sz="18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90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383807" y="1239822"/>
            <a:ext cx="1349003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3200" dirty="0">
                <a:solidFill>
                  <a:srgbClr val="002060"/>
                </a:solidFill>
              </a:rPr>
              <a:t>关于</a:t>
            </a:r>
            <a:r>
              <a:rPr lang="zh-CN" altLang="en-US" sz="3200" dirty="0" smtClean="0">
                <a:solidFill>
                  <a:srgbClr val="002060"/>
                </a:solidFill>
              </a:rPr>
              <a:t>我</a:t>
            </a:r>
            <a:endParaRPr sz="3200" dirty="0">
              <a:solidFill>
                <a:srgbClr val="002060"/>
              </a:solidFill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2076707" y="1276874"/>
            <a:ext cx="6871290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dirty="0" smtClean="0">
                <a:solidFill>
                  <a:srgbClr val="002060"/>
                </a:solidFill>
              </a:rPr>
              <a:t>姓名：覃左言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dirty="0" smtClean="0">
                <a:solidFill>
                  <a:srgbClr val="002060"/>
                </a:solidFill>
              </a:rPr>
              <a:t>背景：中国人民大学 计算机 本硕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dirty="0" smtClean="0">
                <a:solidFill>
                  <a:srgbClr val="002060"/>
                </a:solidFill>
              </a:rPr>
              <a:t>经历：</a:t>
            </a:r>
            <a:r>
              <a:rPr lang="en-US" altLang="zh-CN" sz="2000" dirty="0" smtClean="0">
                <a:solidFill>
                  <a:srgbClr val="002060"/>
                </a:solidFill>
              </a:rPr>
              <a:t>2011</a:t>
            </a:r>
            <a:r>
              <a:rPr lang="zh-CN" altLang="en-US" sz="2000" dirty="0" smtClean="0">
                <a:solidFill>
                  <a:srgbClr val="002060"/>
                </a:solidFill>
              </a:rPr>
              <a:t>腾讯 </a:t>
            </a:r>
            <a:r>
              <a:rPr lang="en-US" altLang="zh-CN" sz="2000" dirty="0" smtClean="0">
                <a:solidFill>
                  <a:srgbClr val="002060"/>
                </a:solidFill>
              </a:rPr>
              <a:t>| 2012</a:t>
            </a:r>
            <a:r>
              <a:rPr lang="zh-CN" altLang="en-US" sz="2000" dirty="0" smtClean="0">
                <a:solidFill>
                  <a:srgbClr val="002060"/>
                </a:solidFill>
              </a:rPr>
              <a:t>百度 </a:t>
            </a:r>
            <a:r>
              <a:rPr lang="en-US" altLang="zh-CN" sz="2000" dirty="0">
                <a:solidFill>
                  <a:srgbClr val="002060"/>
                </a:solidFill>
              </a:rPr>
              <a:t>|</a:t>
            </a:r>
            <a:r>
              <a:rPr lang="en-US" altLang="zh-CN" sz="2000" dirty="0" smtClean="0">
                <a:solidFill>
                  <a:srgbClr val="002060"/>
                </a:solidFill>
              </a:rPr>
              <a:t> 2015</a:t>
            </a:r>
            <a:r>
              <a:rPr lang="zh-CN" altLang="en-US" sz="2000" dirty="0" smtClean="0">
                <a:solidFill>
                  <a:srgbClr val="002060"/>
                </a:solidFill>
              </a:rPr>
              <a:t>小米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dirty="0" smtClean="0">
                <a:solidFill>
                  <a:srgbClr val="002060"/>
                </a:solidFill>
              </a:rPr>
              <a:t>关注：基础架构 </a:t>
            </a:r>
            <a:r>
              <a:rPr lang="en-US" altLang="zh-CN" sz="2000" dirty="0" smtClean="0">
                <a:solidFill>
                  <a:srgbClr val="002060"/>
                </a:solidFill>
              </a:rPr>
              <a:t>&amp; </a:t>
            </a:r>
            <a:r>
              <a:rPr lang="zh-CN" altLang="en-US" sz="2000" dirty="0" smtClean="0">
                <a:solidFill>
                  <a:srgbClr val="002060"/>
                </a:solidFill>
              </a:rPr>
              <a:t>分布式系统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altLang="zh-CN" sz="2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dirty="0">
                <a:solidFill>
                  <a:srgbClr val="002060"/>
                </a:solidFill>
              </a:rPr>
              <a:t>崇尚</a:t>
            </a:r>
            <a:r>
              <a:rPr lang="zh-CN" altLang="en-US" sz="2000" dirty="0" smtClean="0">
                <a:solidFill>
                  <a:srgbClr val="002060"/>
                </a:solidFill>
              </a:rPr>
              <a:t>开源：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600" dirty="0" smtClean="0">
                <a:solidFill>
                  <a:srgbClr val="002060"/>
                </a:solidFill>
              </a:rPr>
              <a:t>RPC</a:t>
            </a:r>
            <a:r>
              <a:rPr lang="zh-CN" altLang="en-US" sz="1600" dirty="0" smtClean="0">
                <a:solidFill>
                  <a:srgbClr val="002060"/>
                </a:solidFill>
              </a:rPr>
              <a:t>框架：</a:t>
            </a:r>
            <a:r>
              <a:rPr lang="en-US" altLang="zh-CN" sz="1600" dirty="0">
                <a:solidFill>
                  <a:srgbClr val="002060"/>
                </a:solidFill>
                <a:hlinkClick r:id="rId3"/>
              </a:rPr>
              <a:t>https://</a:t>
            </a:r>
            <a:r>
              <a:rPr lang="en-US" altLang="zh-CN" sz="1600" dirty="0" smtClean="0">
                <a:solidFill>
                  <a:srgbClr val="002060"/>
                </a:solidFill>
                <a:hlinkClick r:id="rId3"/>
              </a:rPr>
              <a:t>github.com/baidu/sofa-pbrpc</a:t>
            </a:r>
            <a:r>
              <a:rPr lang="en-US" altLang="zh-CN" sz="1600" dirty="0" smtClean="0">
                <a:solidFill>
                  <a:srgbClr val="002060"/>
                </a:solidFill>
              </a:rPr>
              <a:t> (1700+ Star)</a:t>
            </a: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1600" dirty="0" smtClean="0">
                <a:solidFill>
                  <a:srgbClr val="002060"/>
                </a:solidFill>
              </a:rPr>
              <a:t>分布式框架：</a:t>
            </a:r>
            <a:r>
              <a:rPr lang="en-US" altLang="zh-CN" sz="1600" dirty="0">
                <a:solidFill>
                  <a:srgbClr val="002060"/>
                </a:solidFill>
                <a:hlinkClick r:id="rId4"/>
              </a:rPr>
              <a:t>https://github.com/Microsoft/rDSN</a:t>
            </a:r>
            <a:endParaRPr lang="en-US" altLang="zh-CN" sz="16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600" dirty="0" smtClean="0">
                <a:solidFill>
                  <a:srgbClr val="002060"/>
                </a:solidFill>
              </a:rPr>
              <a:t>KV</a:t>
            </a:r>
            <a:r>
              <a:rPr lang="zh-CN" altLang="en-US" sz="1600" dirty="0" smtClean="0">
                <a:solidFill>
                  <a:srgbClr val="002060"/>
                </a:solidFill>
              </a:rPr>
              <a:t>存储系统：</a:t>
            </a:r>
            <a:r>
              <a:rPr lang="en-US" altLang="zh-CN" sz="1600" dirty="0">
                <a:solidFill>
                  <a:srgbClr val="002060"/>
                </a:solidFill>
                <a:hlinkClick r:id="rId5"/>
              </a:rPr>
              <a:t>https://</a:t>
            </a:r>
            <a:r>
              <a:rPr lang="en-US" altLang="zh-CN" sz="1600" dirty="0" smtClean="0">
                <a:solidFill>
                  <a:srgbClr val="002060"/>
                </a:solidFill>
                <a:hlinkClick r:id="rId5"/>
              </a:rPr>
              <a:t>github.com/XiaoMi/pegasus</a:t>
            </a:r>
            <a:r>
              <a:rPr lang="en-US" altLang="zh-CN" sz="1600" dirty="0" smtClean="0">
                <a:solidFill>
                  <a:srgbClr val="002060"/>
                </a:solidFill>
              </a:rPr>
              <a:t> (800+ Start)</a:t>
            </a:r>
            <a:endParaRPr lang="en-US" altLang="zh-CN" sz="1600" dirty="0">
              <a:solidFill>
                <a:srgbClr val="002060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 flipH="1">
            <a:off x="1870969" y="1310639"/>
            <a:ext cx="0" cy="403642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45719" rIns="45719"/>
          <a:lstStyle/>
          <a:p>
            <a:endParaRPr/>
          </a:p>
        </p:txBody>
      </p:sp>
      <p:pic>
        <p:nvPicPr>
          <p:cNvPr id="9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37" y="1894265"/>
            <a:ext cx="1415363" cy="18866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38" y="3876460"/>
            <a:ext cx="1415363" cy="14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367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写流程 </a:t>
            </a:r>
            <a:r>
              <a:rPr lang="en-US" altLang="zh-CN" dirty="0" smtClean="0">
                <a:solidFill>
                  <a:srgbClr val="002060"/>
                </a:solidFill>
              </a:rPr>
              <a:t>(2/4)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6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19" y="1759721"/>
            <a:ext cx="7615463" cy="4341892"/>
          </a:xfrm>
          <a:prstGeom prst="rect">
            <a:avLst/>
          </a:prstGeom>
        </p:spPr>
      </p:pic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679522" y="1546638"/>
            <a:ext cx="2351062" cy="4284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rgbClr val="002060"/>
                </a:solidFill>
              </a:rPr>
              <a:t>类似两阶段提交</a:t>
            </a:r>
            <a:endParaRPr lang="en-US" altLang="zh-CN" sz="18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428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写流程 </a:t>
            </a:r>
            <a:r>
              <a:rPr lang="en-US" altLang="zh-CN" dirty="0" smtClean="0">
                <a:solidFill>
                  <a:srgbClr val="002060"/>
                </a:solidFill>
              </a:rPr>
              <a:t>(3/4)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6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1" y="1758151"/>
            <a:ext cx="7607942" cy="4337604"/>
          </a:xfrm>
          <a:prstGeom prst="rect">
            <a:avLst/>
          </a:prstGeom>
        </p:spPr>
      </p:pic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679522" y="1546638"/>
            <a:ext cx="2351062" cy="4284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rgbClr val="002060"/>
                </a:solidFill>
              </a:rPr>
              <a:t>类似两阶段提交</a:t>
            </a:r>
            <a:endParaRPr lang="en-US" altLang="zh-CN" sz="18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76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写流程 </a:t>
            </a:r>
            <a:r>
              <a:rPr lang="en-US" altLang="zh-CN" dirty="0" smtClean="0">
                <a:solidFill>
                  <a:srgbClr val="002060"/>
                </a:solidFill>
              </a:rPr>
              <a:t>(4/4)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6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" y="1758152"/>
            <a:ext cx="7607942" cy="4337603"/>
          </a:xfrm>
          <a:prstGeom prst="rect">
            <a:avLst/>
          </a:prstGeom>
        </p:spPr>
      </p:pic>
      <p:sp>
        <p:nvSpPr>
          <p:cNvPr id="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679522" y="1546638"/>
            <a:ext cx="2351062" cy="4284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rgbClr val="002060"/>
                </a:solidFill>
              </a:rPr>
              <a:t>类似两阶段提交</a:t>
            </a:r>
            <a:endParaRPr lang="en-US" altLang="zh-CN" sz="18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14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读</a:t>
            </a:r>
            <a:r>
              <a:rPr lang="zh-CN" altLang="en-US" dirty="0" smtClean="0">
                <a:solidFill>
                  <a:srgbClr val="002060"/>
                </a:solidFill>
              </a:rPr>
              <a:t>流程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6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2" y="1758152"/>
            <a:ext cx="7607942" cy="4337604"/>
          </a:xfrm>
          <a:prstGeom prst="rect">
            <a:avLst/>
          </a:prstGeom>
        </p:spPr>
      </p:pic>
      <p:sp>
        <p:nvSpPr>
          <p:cNvPr id="7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679522" y="1546638"/>
            <a:ext cx="2351062" cy="4284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rgbClr val="002060"/>
                </a:solidFill>
              </a:rPr>
              <a:t>只从</a:t>
            </a:r>
            <a:r>
              <a:rPr lang="en-US" altLang="zh-CN" sz="1800" dirty="0" smtClean="0">
                <a:solidFill>
                  <a:srgbClr val="002060"/>
                </a:solidFill>
              </a:rPr>
              <a:t>Primary</a:t>
            </a:r>
            <a:r>
              <a:rPr lang="zh-CN" altLang="en-US" sz="1800" dirty="0" smtClean="0">
                <a:solidFill>
                  <a:srgbClr val="002060"/>
                </a:solidFill>
              </a:rPr>
              <a:t>读</a:t>
            </a:r>
            <a:endParaRPr lang="en-US" altLang="zh-CN" sz="18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0641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4549375" y="1670556"/>
            <a:ext cx="1326524" cy="75985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 smtClean="0"/>
              <a:t>Meta</a:t>
            </a:r>
          </a:p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cxnSp>
        <p:nvCxnSpPr>
          <p:cNvPr id="22" name="直接箭头连接符 21"/>
          <p:cNvCxnSpPr>
            <a:stCxn id="19" idx="4"/>
            <a:endCxn id="37" idx="0"/>
          </p:cNvCxnSpPr>
          <p:nvPr/>
        </p:nvCxnSpPr>
        <p:spPr>
          <a:xfrm flipH="1">
            <a:off x="4808202" y="2430409"/>
            <a:ext cx="404435" cy="15090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9" idx="4"/>
            <a:endCxn id="36" idx="0"/>
          </p:cNvCxnSpPr>
          <p:nvPr/>
        </p:nvCxnSpPr>
        <p:spPr>
          <a:xfrm>
            <a:off x="5212637" y="2430409"/>
            <a:ext cx="1133449" cy="2660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9" idx="4"/>
            <a:endCxn id="25" idx="0"/>
          </p:cNvCxnSpPr>
          <p:nvPr/>
        </p:nvCxnSpPr>
        <p:spPr>
          <a:xfrm>
            <a:off x="5212637" y="2430409"/>
            <a:ext cx="2706550" cy="15145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114229" y="3944990"/>
            <a:ext cx="1609916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 smtClean="0"/>
              <a:t>Replica</a:t>
            </a:r>
          </a:p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sp>
        <p:nvSpPr>
          <p:cNvPr id="26" name="圆柱形 25"/>
          <p:cNvSpPr/>
          <p:nvPr/>
        </p:nvSpPr>
        <p:spPr>
          <a:xfrm>
            <a:off x="8208639" y="4594928"/>
            <a:ext cx="550634" cy="412127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db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流程图: 资料带 26"/>
          <p:cNvSpPr/>
          <p:nvPr/>
        </p:nvSpPr>
        <p:spPr>
          <a:xfrm>
            <a:off x="7334853" y="4602200"/>
            <a:ext cx="574052" cy="404856"/>
          </a:xfrm>
          <a:prstGeom prst="flowChartPunchedTap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log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文本框 14"/>
          <p:cNvSpPr txBox="1"/>
          <p:nvPr/>
        </p:nvSpPr>
        <p:spPr>
          <a:xfrm>
            <a:off x="7897196" y="4637723"/>
            <a:ext cx="2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sp>
        <p:nvSpPr>
          <p:cNvPr id="29" name="文本框 20"/>
          <p:cNvSpPr txBox="1"/>
          <p:nvPr/>
        </p:nvSpPr>
        <p:spPr>
          <a:xfrm>
            <a:off x="4513531" y="3308424"/>
            <a:ext cx="1209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</a:rPr>
              <a:t>heartbeat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文本框 21"/>
          <p:cNvSpPr txBox="1"/>
          <p:nvPr/>
        </p:nvSpPr>
        <p:spPr>
          <a:xfrm>
            <a:off x="5471464" y="3802056"/>
            <a:ext cx="1209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</a:rPr>
              <a:t>heartbeat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文本框 22"/>
          <p:cNvSpPr txBox="1"/>
          <p:nvPr/>
        </p:nvSpPr>
        <p:spPr>
          <a:xfrm>
            <a:off x="6346086" y="3122939"/>
            <a:ext cx="1209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</a:rPr>
              <a:t>heartbeat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6820583" y="1667308"/>
            <a:ext cx="1903562" cy="75985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 smtClean="0"/>
              <a:t>ZooKeeper</a:t>
            </a:r>
            <a:endParaRPr lang="zh-CN" altLang="en-US" dirty="0"/>
          </a:p>
        </p:txBody>
      </p:sp>
      <p:cxnSp>
        <p:nvCxnSpPr>
          <p:cNvPr id="35" name="直接箭头连接符 34"/>
          <p:cNvCxnSpPr>
            <a:stCxn id="32" idx="2"/>
            <a:endCxn id="19" idx="6"/>
          </p:cNvCxnSpPr>
          <p:nvPr/>
        </p:nvCxnSpPr>
        <p:spPr>
          <a:xfrm flipH="1">
            <a:off x="5875899" y="2047235"/>
            <a:ext cx="944684" cy="32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541128" y="5090566"/>
            <a:ext cx="1609916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 smtClean="0"/>
              <a:t>Replica</a:t>
            </a:r>
          </a:p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4003244" y="3939472"/>
            <a:ext cx="1609916" cy="759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 smtClean="0"/>
              <a:t>Replica</a:t>
            </a:r>
          </a:p>
          <a:p>
            <a:pPr algn="ctr"/>
            <a:r>
              <a:rPr lang="en-US" altLang="zh-CN" dirty="0" smtClean="0"/>
              <a:t>Server</a:t>
            </a:r>
            <a:endParaRPr lang="zh-CN" altLang="en-US" dirty="0"/>
          </a:p>
        </p:txBody>
      </p:sp>
      <p:sp>
        <p:nvSpPr>
          <p:cNvPr id="38" name="圆柱形 37"/>
          <p:cNvSpPr/>
          <p:nvPr/>
        </p:nvSpPr>
        <p:spPr>
          <a:xfrm>
            <a:off x="6528125" y="5745440"/>
            <a:ext cx="550634" cy="412127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db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流程图: 资料带 38"/>
          <p:cNvSpPr/>
          <p:nvPr/>
        </p:nvSpPr>
        <p:spPr>
          <a:xfrm>
            <a:off x="5636001" y="5752712"/>
            <a:ext cx="592390" cy="404856"/>
          </a:xfrm>
          <a:prstGeom prst="flowChartPunchedTap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log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0" name="文本框 17"/>
          <p:cNvSpPr txBox="1"/>
          <p:nvPr/>
        </p:nvSpPr>
        <p:spPr>
          <a:xfrm>
            <a:off x="6216682" y="5788235"/>
            <a:ext cx="2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sp>
        <p:nvSpPr>
          <p:cNvPr id="41" name="圆柱形 40"/>
          <p:cNvSpPr/>
          <p:nvPr/>
        </p:nvSpPr>
        <p:spPr>
          <a:xfrm>
            <a:off x="5008562" y="4606434"/>
            <a:ext cx="550634" cy="412127"/>
          </a:xfrm>
          <a:prstGeom prst="ca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db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流程图: 资料带 41"/>
          <p:cNvSpPr/>
          <p:nvPr/>
        </p:nvSpPr>
        <p:spPr>
          <a:xfrm>
            <a:off x="4148897" y="4613706"/>
            <a:ext cx="559931" cy="404856"/>
          </a:xfrm>
          <a:prstGeom prst="flowChartPunchedTap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accent6">
                    <a:lumMod val="50000"/>
                  </a:schemeClr>
                </a:solidFill>
              </a:rPr>
              <a:t>log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文本框 11"/>
          <p:cNvSpPr txBox="1"/>
          <p:nvPr/>
        </p:nvSpPr>
        <p:spPr>
          <a:xfrm>
            <a:off x="4697119" y="4649229"/>
            <a:ext cx="29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sp>
        <p:nvSpPr>
          <p:cNvPr id="44" name="文本占位符 3"/>
          <p:cNvSpPr>
            <a:spLocks noGrp="1"/>
          </p:cNvSpPr>
          <p:nvPr/>
        </p:nvSpPr>
        <p:spPr>
          <a:xfrm>
            <a:off x="546106" y="1871881"/>
            <a:ext cx="3091460" cy="4285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000" dirty="0" smtClean="0">
                <a:solidFill>
                  <a:srgbClr val="002060"/>
                </a:solidFill>
              </a:rPr>
              <a:t>MetaServer</a:t>
            </a:r>
            <a:r>
              <a:rPr lang="zh-CN" altLang="en-US" sz="2000" dirty="0" smtClean="0">
                <a:solidFill>
                  <a:srgbClr val="002060"/>
                </a:solidFill>
              </a:rPr>
              <a:t>和所有的</a:t>
            </a:r>
            <a:r>
              <a:rPr lang="en-US" altLang="zh-CN" sz="2000" dirty="0" smtClean="0">
                <a:solidFill>
                  <a:srgbClr val="002060"/>
                </a:solidFill>
              </a:rPr>
              <a:t>ReplicaServer</a:t>
            </a:r>
            <a:r>
              <a:rPr lang="zh-CN" altLang="en-US" sz="2000" dirty="0" smtClean="0">
                <a:solidFill>
                  <a:srgbClr val="002060"/>
                </a:solidFill>
              </a:rPr>
              <a:t>维持心跳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 smtClean="0">
                <a:solidFill>
                  <a:srgbClr val="002060"/>
                </a:solidFill>
              </a:rPr>
              <a:t>通过心跳来实现失败检测（</a:t>
            </a:r>
            <a:r>
              <a:rPr lang="en-US" altLang="zh-CN" sz="2000" dirty="0" smtClean="0">
                <a:solidFill>
                  <a:srgbClr val="002060"/>
                </a:solidFill>
              </a:rPr>
              <a:t>Failure Detection</a:t>
            </a:r>
            <a:r>
              <a:rPr lang="zh-CN" altLang="en-US" sz="2000" dirty="0" smtClean="0">
                <a:solidFill>
                  <a:srgbClr val="002060"/>
                </a:solidFill>
              </a:rPr>
              <a:t>）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000" dirty="0" smtClean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 smtClean="0">
                <a:solidFill>
                  <a:srgbClr val="002060"/>
                </a:solidFill>
              </a:rPr>
              <a:t>节点宕机后，</a:t>
            </a:r>
            <a:r>
              <a:rPr lang="en-US" altLang="zh-CN" sz="2000" dirty="0" smtClean="0">
                <a:solidFill>
                  <a:srgbClr val="002060"/>
                </a:solidFill>
              </a:rPr>
              <a:t>MetaServer</a:t>
            </a:r>
            <a:r>
              <a:rPr lang="zh-CN" altLang="en-US" sz="2000" dirty="0" smtClean="0">
                <a:solidFill>
                  <a:srgbClr val="002060"/>
                </a:solidFill>
              </a:rPr>
              <a:t>负责</a:t>
            </a:r>
            <a:r>
              <a:rPr lang="en-US" altLang="zh-CN" sz="2000" dirty="0" smtClean="0">
                <a:solidFill>
                  <a:srgbClr val="002060"/>
                </a:solidFill>
              </a:rPr>
              <a:t>replica</a:t>
            </a:r>
            <a:r>
              <a:rPr lang="zh-CN" altLang="en-US" sz="2000" dirty="0" smtClean="0">
                <a:solidFill>
                  <a:srgbClr val="002060"/>
                </a:solidFill>
              </a:rPr>
              <a:t>的恢复工作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2000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2000" dirty="0" smtClean="0">
                <a:solidFill>
                  <a:srgbClr val="002060"/>
                </a:solidFill>
              </a:rPr>
              <a:t>宕机恢复过程中，尽量避免数据的跨节点复制</a:t>
            </a:r>
            <a:endParaRPr lang="en-US" altLang="zh-CN" sz="2000" dirty="0" smtClean="0">
              <a:solidFill>
                <a:srgbClr val="002060"/>
              </a:solidFill>
            </a:endParaRPr>
          </a:p>
        </p:txBody>
      </p:sp>
      <p:pic>
        <p:nvPicPr>
          <p:cNvPr id="33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宕</a:t>
            </a:r>
            <a:r>
              <a:rPr lang="zh-CN" altLang="en-US" dirty="0" smtClean="0">
                <a:solidFill>
                  <a:srgbClr val="002060"/>
                </a:solidFill>
              </a:rPr>
              <a:t>机恢复</a:t>
            </a:r>
            <a:endParaRPr lang="en-US" altLang="zh-C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753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单机存储</a:t>
            </a:r>
            <a:endParaRPr lang="en-US" altLang="zh-CN" dirty="0">
              <a:solidFill>
                <a:srgbClr val="002060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82461" y="5229546"/>
            <a:ext cx="7685069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棱台 3"/>
          <p:cNvSpPr/>
          <p:nvPr/>
        </p:nvSpPr>
        <p:spPr>
          <a:xfrm>
            <a:off x="2073917" y="5472182"/>
            <a:ext cx="880161" cy="490773"/>
          </a:xfrm>
          <a:prstGeom prst="bevel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SSD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60980" y="1705510"/>
            <a:ext cx="7099442" cy="3277456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3535377" y="2346007"/>
            <a:ext cx="2445257" cy="462198"/>
          </a:xfrm>
          <a:prstGeom prst="hexag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 Manager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46607" y="3226351"/>
            <a:ext cx="984605" cy="369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34298" y="3226351"/>
            <a:ext cx="984605" cy="369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51786" y="3226351"/>
            <a:ext cx="984605" cy="369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95823" y="3226351"/>
            <a:ext cx="984605" cy="369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83514" y="3226351"/>
            <a:ext cx="984605" cy="369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圆柱形 14"/>
          <p:cNvSpPr/>
          <p:nvPr/>
        </p:nvSpPr>
        <p:spPr>
          <a:xfrm>
            <a:off x="1669641" y="3994616"/>
            <a:ext cx="1126742" cy="587213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RocksDB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圆柱形 26"/>
          <p:cNvSpPr/>
          <p:nvPr/>
        </p:nvSpPr>
        <p:spPr>
          <a:xfrm>
            <a:off x="2953051" y="3994615"/>
            <a:ext cx="1126741" cy="587213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RocksDB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圆柱形 27"/>
          <p:cNvSpPr/>
          <p:nvPr/>
        </p:nvSpPr>
        <p:spPr>
          <a:xfrm>
            <a:off x="4182381" y="3994617"/>
            <a:ext cx="1126741" cy="587213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RocksDB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圆柱形 28"/>
          <p:cNvSpPr/>
          <p:nvPr/>
        </p:nvSpPr>
        <p:spPr>
          <a:xfrm>
            <a:off x="5420421" y="3994616"/>
            <a:ext cx="1126741" cy="587213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RocksDB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圆柱形 29"/>
          <p:cNvSpPr/>
          <p:nvPr/>
        </p:nvSpPr>
        <p:spPr>
          <a:xfrm>
            <a:off x="6710968" y="3994617"/>
            <a:ext cx="1126741" cy="587213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RocksDB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直接连接符 20"/>
          <p:cNvCxnSpPr>
            <a:endCxn id="14" idx="0"/>
          </p:cNvCxnSpPr>
          <p:nvPr/>
        </p:nvCxnSpPr>
        <p:spPr>
          <a:xfrm flipH="1">
            <a:off x="2238910" y="2780845"/>
            <a:ext cx="2497905" cy="445506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连接符 33"/>
          <p:cNvCxnSpPr>
            <a:endCxn id="17" idx="0"/>
          </p:cNvCxnSpPr>
          <p:nvPr/>
        </p:nvCxnSpPr>
        <p:spPr>
          <a:xfrm flipH="1">
            <a:off x="3526601" y="2811048"/>
            <a:ext cx="1182383" cy="41530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连接符 36"/>
          <p:cNvCxnSpPr>
            <a:endCxn id="18" idx="0"/>
          </p:cNvCxnSpPr>
          <p:nvPr/>
        </p:nvCxnSpPr>
        <p:spPr>
          <a:xfrm>
            <a:off x="4744089" y="2817804"/>
            <a:ext cx="0" cy="408547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接连接符 39"/>
          <p:cNvCxnSpPr>
            <a:endCxn id="19" idx="0"/>
          </p:cNvCxnSpPr>
          <p:nvPr/>
        </p:nvCxnSpPr>
        <p:spPr>
          <a:xfrm>
            <a:off x="4786470" y="2811048"/>
            <a:ext cx="1201656" cy="41530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接连接符 42"/>
          <p:cNvCxnSpPr>
            <a:endCxn id="20" idx="0"/>
          </p:cNvCxnSpPr>
          <p:nvPr/>
        </p:nvCxnSpPr>
        <p:spPr>
          <a:xfrm>
            <a:off x="4779195" y="2780845"/>
            <a:ext cx="2496622" cy="445506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接连接符 46"/>
          <p:cNvCxnSpPr>
            <a:stCxn id="14" idx="2"/>
            <a:endCxn id="15" idx="1"/>
          </p:cNvCxnSpPr>
          <p:nvPr/>
        </p:nvCxnSpPr>
        <p:spPr>
          <a:xfrm flipH="1">
            <a:off x="2233012" y="3595681"/>
            <a:ext cx="5898" cy="39893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接连接符 49"/>
          <p:cNvCxnSpPr>
            <a:stCxn id="17" idx="2"/>
          </p:cNvCxnSpPr>
          <p:nvPr/>
        </p:nvCxnSpPr>
        <p:spPr>
          <a:xfrm flipH="1">
            <a:off x="3526600" y="3595681"/>
            <a:ext cx="1" cy="398934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接连接符 52"/>
          <p:cNvCxnSpPr>
            <a:stCxn id="18" idx="2"/>
            <a:endCxn id="28" idx="1"/>
          </p:cNvCxnSpPr>
          <p:nvPr/>
        </p:nvCxnSpPr>
        <p:spPr>
          <a:xfrm>
            <a:off x="4744089" y="3595681"/>
            <a:ext cx="1663" cy="398936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接连接符 56"/>
          <p:cNvCxnSpPr>
            <a:stCxn id="19" idx="2"/>
            <a:endCxn id="29" idx="1"/>
          </p:cNvCxnSpPr>
          <p:nvPr/>
        </p:nvCxnSpPr>
        <p:spPr>
          <a:xfrm flipH="1">
            <a:off x="5983792" y="3595681"/>
            <a:ext cx="4334" cy="39893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直接连接符 59"/>
          <p:cNvCxnSpPr>
            <a:stCxn id="20" idx="2"/>
            <a:endCxn id="30" idx="1"/>
          </p:cNvCxnSpPr>
          <p:nvPr/>
        </p:nvCxnSpPr>
        <p:spPr>
          <a:xfrm flipH="1">
            <a:off x="7274339" y="3595681"/>
            <a:ext cx="1478" cy="398936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直接连接符 63"/>
          <p:cNvCxnSpPr>
            <a:stCxn id="29" idx="3"/>
            <a:endCxn id="52" idx="6"/>
          </p:cNvCxnSpPr>
          <p:nvPr/>
        </p:nvCxnSpPr>
        <p:spPr>
          <a:xfrm>
            <a:off x="5983792" y="4581829"/>
            <a:ext cx="1090616" cy="896513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接连接符 66"/>
          <p:cNvCxnSpPr>
            <a:stCxn id="30" idx="3"/>
            <a:endCxn id="48" idx="6"/>
          </p:cNvCxnSpPr>
          <p:nvPr/>
        </p:nvCxnSpPr>
        <p:spPr>
          <a:xfrm flipH="1">
            <a:off x="5697874" y="4581830"/>
            <a:ext cx="1576465" cy="893669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直接连接符 69"/>
          <p:cNvCxnSpPr>
            <a:stCxn id="15" idx="3"/>
            <a:endCxn id="45" idx="6"/>
          </p:cNvCxnSpPr>
          <p:nvPr/>
        </p:nvCxnSpPr>
        <p:spPr>
          <a:xfrm>
            <a:off x="2233012" y="4581829"/>
            <a:ext cx="1899767" cy="890056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直接连接符 71"/>
          <p:cNvCxnSpPr>
            <a:stCxn id="28" idx="3"/>
            <a:endCxn id="45" idx="6"/>
          </p:cNvCxnSpPr>
          <p:nvPr/>
        </p:nvCxnSpPr>
        <p:spPr>
          <a:xfrm flipH="1">
            <a:off x="4132779" y="4581830"/>
            <a:ext cx="612973" cy="89005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直接连接符 72"/>
          <p:cNvCxnSpPr>
            <a:stCxn id="27" idx="3"/>
            <a:endCxn id="4" idx="7"/>
          </p:cNvCxnSpPr>
          <p:nvPr/>
        </p:nvCxnSpPr>
        <p:spPr>
          <a:xfrm flipH="1">
            <a:off x="2513998" y="4581828"/>
            <a:ext cx="1002424" cy="951701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文本框 79"/>
          <p:cNvSpPr txBox="1"/>
          <p:nvPr/>
        </p:nvSpPr>
        <p:spPr>
          <a:xfrm>
            <a:off x="3958973" y="1705510"/>
            <a:ext cx="18365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 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棱台 44"/>
          <p:cNvSpPr/>
          <p:nvPr/>
        </p:nvSpPr>
        <p:spPr>
          <a:xfrm>
            <a:off x="3692698" y="5471885"/>
            <a:ext cx="880161" cy="490773"/>
          </a:xfrm>
          <a:prstGeom prst="bevel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SSD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棱台 47"/>
          <p:cNvSpPr/>
          <p:nvPr/>
        </p:nvSpPr>
        <p:spPr>
          <a:xfrm>
            <a:off x="5257793" y="5475499"/>
            <a:ext cx="880161" cy="490773"/>
          </a:xfrm>
          <a:prstGeom prst="bevel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SSD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棱台 51"/>
          <p:cNvSpPr/>
          <p:nvPr/>
        </p:nvSpPr>
        <p:spPr>
          <a:xfrm>
            <a:off x="6634327" y="5478342"/>
            <a:ext cx="880161" cy="490773"/>
          </a:xfrm>
          <a:prstGeom prst="bevel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SSD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0433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客户端访问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18309" y="1978275"/>
            <a:ext cx="1776547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 Client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流程图: 卡片 6"/>
          <p:cNvSpPr/>
          <p:nvPr/>
        </p:nvSpPr>
        <p:spPr>
          <a:xfrm>
            <a:off x="302371" y="3798148"/>
            <a:ext cx="3346520" cy="917255"/>
          </a:xfrm>
          <a:prstGeom prst="flowChartPunchedCard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altLang="zh-CN" sz="1400" b="1" dirty="0" err="1" smtClean="0">
                <a:solidFill>
                  <a:srgbClr val="00B050"/>
                </a:solidFill>
              </a:rPr>
              <a:t>meta_servers</a:t>
            </a:r>
            <a:r>
              <a:rPr lang="en-US" altLang="zh-CN" sz="1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= </a:t>
            </a:r>
            <a:r>
              <a:rPr lang="en-US" altLang="zh-CN" sz="1400" b="1" dirty="0" smtClean="0">
                <a:solidFill>
                  <a:srgbClr val="00B050"/>
                </a:solidFill>
              </a:rPr>
              <a:t>host1:port1,host2:port2</a:t>
            </a:r>
          </a:p>
          <a:p>
            <a:r>
              <a:rPr lang="en-US" altLang="zh-CN" sz="1400" dirty="0" err="1" smtClean="0"/>
              <a:t>operation_timeout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= </a:t>
            </a:r>
            <a:r>
              <a:rPr lang="en-US" altLang="zh-CN" sz="1400" dirty="0" smtClean="0"/>
              <a:t>1000</a:t>
            </a:r>
          </a:p>
          <a:p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1351" y="3422942"/>
            <a:ext cx="40912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读取配置文件 </a:t>
            </a:r>
            <a:r>
              <a:rPr lang="en-US" altLang="zh-CN" dirty="0" err="1" smtClean="0"/>
              <a:t>p</a:t>
            </a: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egasus.properties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: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直接箭头连接符 14"/>
          <p:cNvCxnSpPr>
            <a:stCxn id="6" idx="2"/>
          </p:cNvCxnSpPr>
          <p:nvPr/>
        </p:nvCxnSpPr>
        <p:spPr>
          <a:xfrm>
            <a:off x="1506583" y="2386895"/>
            <a:ext cx="0" cy="1019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86229" y="2667926"/>
            <a:ext cx="119742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0000"/>
                </a:solidFill>
              </a:rPr>
              <a:t>(1) 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初始化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935586" y="3048983"/>
            <a:ext cx="3894910" cy="327660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129353" y="3825923"/>
            <a:ext cx="1580752" cy="4086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主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MetaServer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129353" y="4557785"/>
            <a:ext cx="1580752" cy="4086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备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MetaServer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973431" y="3271183"/>
            <a:ext cx="1603880" cy="40862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001698" y="4704664"/>
            <a:ext cx="1603880" cy="40862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001698" y="5392718"/>
            <a:ext cx="1603880" cy="40862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直接箭头连接符 29"/>
          <p:cNvCxnSpPr>
            <a:stCxn id="7" idx="3"/>
            <a:endCxn id="20" idx="1"/>
          </p:cNvCxnSpPr>
          <p:nvPr/>
        </p:nvCxnSpPr>
        <p:spPr>
          <a:xfrm flipV="1">
            <a:off x="3648891" y="4030233"/>
            <a:ext cx="1480462" cy="226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7" idx="3"/>
            <a:endCxn id="24" idx="1"/>
          </p:cNvCxnSpPr>
          <p:nvPr/>
        </p:nvCxnSpPr>
        <p:spPr>
          <a:xfrm>
            <a:off x="3648891" y="4256776"/>
            <a:ext cx="1480462" cy="505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757300" y="4286909"/>
            <a:ext cx="22065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0000"/>
                </a:solidFill>
              </a:rPr>
              <a:t>(2) </a:t>
            </a:r>
            <a:r>
              <a:rPr lang="zh-CN" altLang="en-US" dirty="0">
                <a:solidFill>
                  <a:srgbClr val="FF0000"/>
                </a:solidFill>
              </a:rPr>
              <a:t>连</a:t>
            </a:r>
            <a:r>
              <a:rPr lang="zh-CN" altLang="en-US" dirty="0" smtClean="0">
                <a:solidFill>
                  <a:srgbClr val="FF0000"/>
                </a:solidFill>
              </a:rPr>
              <a:t>接</a:t>
            </a:r>
            <a:r>
              <a:rPr lang="en-US" altLang="zh-CN" dirty="0" smtClean="0">
                <a:solidFill>
                  <a:srgbClr val="FF0000"/>
                </a:solidFill>
              </a:rPr>
              <a:t>MetaServer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flipH="1" flipV="1">
            <a:off x="2394856" y="2409127"/>
            <a:ext cx="2734497" cy="1416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750151" y="2818566"/>
            <a:ext cx="16165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0000"/>
                </a:solidFill>
              </a:rPr>
              <a:t>(3) </a:t>
            </a:r>
            <a:r>
              <a:rPr lang="zh-CN" altLang="en-US" dirty="0" smtClean="0">
                <a:solidFill>
                  <a:srgbClr val="FF0000"/>
                </a:solidFill>
              </a:rPr>
              <a:t>获取路由表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cxnSp>
        <p:nvCxnSpPr>
          <p:cNvPr id="45" name="直接箭头连接符 44"/>
          <p:cNvCxnSpPr>
            <a:stCxn id="6" idx="3"/>
            <a:endCxn id="21" idx="1"/>
          </p:cNvCxnSpPr>
          <p:nvPr/>
        </p:nvCxnSpPr>
        <p:spPr>
          <a:xfrm>
            <a:off x="2394856" y="2182585"/>
            <a:ext cx="4578575" cy="1292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592152" y="2463368"/>
            <a:ext cx="16165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0000"/>
                </a:solidFill>
              </a:rPr>
              <a:t>(4) </a:t>
            </a:r>
            <a:r>
              <a:rPr lang="zh-CN" altLang="en-US" dirty="0" smtClean="0">
                <a:solidFill>
                  <a:srgbClr val="FF0000"/>
                </a:solidFill>
              </a:rPr>
              <a:t>存取数据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02371" y="5430583"/>
            <a:ext cx="5229756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zh-CN" altLang="en-US" sz="2000" dirty="0" smtClean="0">
                <a:solidFill>
                  <a:srgbClr val="002060"/>
                </a:solidFill>
              </a:rPr>
              <a:t>寻址过程不依赖</a:t>
            </a:r>
            <a:r>
              <a:rPr lang="en-US" altLang="zh-CN" sz="2000" dirty="0" smtClean="0">
                <a:solidFill>
                  <a:srgbClr val="002060"/>
                </a:solidFill>
              </a:rPr>
              <a:t>Zookeeper</a:t>
            </a:r>
          </a:p>
          <a:p>
            <a:pPr marL="228600" lvl="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zh-CN" altLang="en-US" sz="2000" dirty="0" smtClean="0">
                <a:solidFill>
                  <a:srgbClr val="002060"/>
                </a:solidFill>
              </a:rPr>
              <a:t>用户直接提供</a:t>
            </a:r>
            <a:r>
              <a:rPr lang="en-US" altLang="zh-CN" sz="2000" dirty="0" smtClean="0">
                <a:solidFill>
                  <a:srgbClr val="002060"/>
                </a:solidFill>
              </a:rPr>
              <a:t>MetaServer</a:t>
            </a:r>
            <a:r>
              <a:rPr lang="zh-CN" altLang="en-US" sz="2000" dirty="0" smtClean="0">
                <a:solidFill>
                  <a:srgbClr val="002060"/>
                </a:solidFill>
              </a:rPr>
              <a:t>地址列表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 marL="228600" lvl="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en-US" altLang="zh-CN" sz="2000" dirty="0" smtClean="0">
                <a:solidFill>
                  <a:srgbClr val="002060"/>
                </a:solidFill>
              </a:rPr>
              <a:t>Client</a:t>
            </a:r>
            <a:r>
              <a:rPr lang="zh-CN" altLang="en-US" sz="2000" dirty="0" smtClean="0">
                <a:solidFill>
                  <a:srgbClr val="002060"/>
                </a:solidFill>
              </a:rPr>
              <a:t>端本地缓存路由表，失效自动更新</a:t>
            </a:r>
            <a:endParaRPr lang="en-US" altLang="zh-CN" sz="2000" dirty="0" smtClean="0">
              <a:solidFill>
                <a:srgbClr val="002060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7001697" y="3976109"/>
            <a:ext cx="1603880" cy="40862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008918" y="5884160"/>
            <a:ext cx="17330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r>
              <a:rPr kumimoji="0" lang="en-US" altLang="zh-CN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Cluster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7812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116422" y="1692540"/>
            <a:ext cx="7387498" cy="82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en-US" altLang="zh-CN" sz="2400" b="1" dirty="0" smtClean="0">
                <a:solidFill>
                  <a:srgbClr val="002060"/>
                </a:solidFill>
              </a:rPr>
              <a:t>Table</a:t>
            </a:r>
            <a:r>
              <a:rPr lang="zh-CN" altLang="en-US" sz="2400" b="1" dirty="0" smtClean="0">
                <a:solidFill>
                  <a:srgbClr val="002060"/>
                </a:solidFill>
              </a:rPr>
              <a:t>软删除 </a:t>
            </a:r>
            <a:endParaRPr lang="en-US" altLang="zh-CN" sz="2400" b="1" dirty="0">
              <a:solidFill>
                <a:srgbClr val="002060"/>
              </a:solidFill>
            </a:endParaRPr>
          </a:p>
          <a:p>
            <a:pPr marL="723900" lvl="1" indent="-2667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Table</a:t>
            </a:r>
            <a:r>
              <a:rPr lang="zh-CN" altLang="en-US" sz="2000" dirty="0">
                <a:solidFill>
                  <a:srgbClr val="002060"/>
                </a:solidFill>
              </a:rPr>
              <a:t>删除</a:t>
            </a:r>
            <a:r>
              <a:rPr lang="zh-CN" altLang="en-US" sz="2000" dirty="0" smtClean="0">
                <a:solidFill>
                  <a:srgbClr val="002060"/>
                </a:solidFill>
              </a:rPr>
              <a:t>后，数据会保</a:t>
            </a:r>
            <a:r>
              <a:rPr lang="zh-CN" altLang="en-US" sz="2000" dirty="0">
                <a:solidFill>
                  <a:srgbClr val="002060"/>
                </a:solidFill>
              </a:rPr>
              <a:t>留一段时</a:t>
            </a:r>
            <a:r>
              <a:rPr lang="zh-CN" altLang="en-US" sz="2000" dirty="0" smtClean="0">
                <a:solidFill>
                  <a:srgbClr val="002060"/>
                </a:solidFill>
              </a:rPr>
              <a:t>间，防止误删除</a:t>
            </a:r>
            <a:endParaRPr lang="en-US" altLang="zh-CN" sz="2000" dirty="0">
              <a:solidFill>
                <a:srgbClr val="00206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16422" y="2730300"/>
            <a:ext cx="7910566" cy="82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zh-CN" altLang="en-US" sz="2400" b="1" dirty="0" smtClean="0">
                <a:solidFill>
                  <a:srgbClr val="002060"/>
                </a:solidFill>
              </a:rPr>
              <a:t>元数据恢复 </a:t>
            </a:r>
            <a:endParaRPr lang="en-US" altLang="zh-CN" sz="2400" b="1" dirty="0">
              <a:solidFill>
                <a:srgbClr val="002060"/>
              </a:solidFill>
            </a:endParaRPr>
          </a:p>
          <a:p>
            <a:pPr marL="723900" lvl="1" indent="-2667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en-US" altLang="zh-CN" sz="2000" dirty="0" smtClean="0">
                <a:solidFill>
                  <a:srgbClr val="002060"/>
                </a:solidFill>
              </a:rPr>
              <a:t>Zookeeper</a:t>
            </a:r>
            <a:r>
              <a:rPr lang="zh-CN" altLang="en-US" sz="2000" dirty="0" smtClean="0">
                <a:solidFill>
                  <a:srgbClr val="002060"/>
                </a:solidFill>
              </a:rPr>
              <a:t>损坏</a:t>
            </a:r>
            <a:r>
              <a:rPr lang="zh-CN" altLang="en-US" sz="2000" dirty="0">
                <a:solidFill>
                  <a:srgbClr val="002060"/>
                </a:solidFill>
              </a:rPr>
              <a:t>时</a:t>
            </a:r>
            <a:r>
              <a:rPr lang="zh-CN" altLang="en-US" sz="2000" dirty="0" smtClean="0">
                <a:solidFill>
                  <a:srgbClr val="002060"/>
                </a:solidFill>
              </a:rPr>
              <a:t>，</a:t>
            </a:r>
            <a:r>
              <a:rPr lang="zh-CN" altLang="en-US" sz="2000" dirty="0">
                <a:solidFill>
                  <a:srgbClr val="002060"/>
                </a:solidFill>
              </a:rPr>
              <a:t>从</a:t>
            </a:r>
            <a:r>
              <a:rPr lang="zh-CN" altLang="en-US" sz="2000" dirty="0" smtClean="0">
                <a:solidFill>
                  <a:srgbClr val="002060"/>
                </a:solidFill>
              </a:rPr>
              <a:t>各</a:t>
            </a:r>
            <a:r>
              <a:rPr lang="en-US" altLang="zh-CN" sz="2000" dirty="0" smtClean="0">
                <a:solidFill>
                  <a:srgbClr val="002060"/>
                </a:solidFill>
              </a:rPr>
              <a:t>ReplicaServer</a:t>
            </a:r>
            <a:r>
              <a:rPr lang="zh-CN" altLang="en-US" sz="2000" dirty="0">
                <a:solidFill>
                  <a:srgbClr val="002060"/>
                </a:solidFill>
              </a:rPr>
              <a:t>收集并重建元数据</a:t>
            </a:r>
            <a:endParaRPr lang="en-US" altLang="zh-CN" sz="2000" dirty="0">
              <a:solidFill>
                <a:srgbClr val="00206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16422" y="3783887"/>
            <a:ext cx="6188618" cy="123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zh-CN" altLang="en-US" sz="2400" b="1" dirty="0" smtClean="0">
                <a:solidFill>
                  <a:srgbClr val="002060"/>
                </a:solidFill>
              </a:rPr>
              <a:t>远程冷备份 </a:t>
            </a:r>
            <a:endParaRPr lang="en-US" altLang="zh-CN" sz="2400" b="1" dirty="0" smtClean="0">
              <a:solidFill>
                <a:srgbClr val="002060"/>
              </a:solidFill>
            </a:endParaRPr>
          </a:p>
          <a:p>
            <a:pPr marL="723900" lvl="1" indent="-2667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zh-CN" altLang="en-US" sz="2000" dirty="0" smtClean="0">
                <a:solidFill>
                  <a:srgbClr val="002060"/>
                </a:solidFill>
              </a:rPr>
              <a:t>数据</a:t>
            </a:r>
            <a:r>
              <a:rPr lang="zh-CN" altLang="en-US" sz="2000" dirty="0">
                <a:solidFill>
                  <a:srgbClr val="002060"/>
                </a:solidFill>
              </a:rPr>
              <a:t>定期备</a:t>
            </a:r>
            <a:r>
              <a:rPr lang="zh-CN" altLang="en-US" sz="2000" dirty="0" smtClean="0">
                <a:solidFill>
                  <a:srgbClr val="002060"/>
                </a:solidFill>
              </a:rPr>
              <a:t>份到</a:t>
            </a:r>
            <a:r>
              <a:rPr lang="zh-CN" altLang="en-US" sz="2000" dirty="0">
                <a:solidFill>
                  <a:srgbClr val="002060"/>
                </a:solidFill>
              </a:rPr>
              <a:t>异地</a:t>
            </a:r>
            <a:r>
              <a:rPr lang="zh-CN" altLang="en-US" sz="2000" dirty="0" smtClean="0">
                <a:solidFill>
                  <a:srgbClr val="002060"/>
                </a:solidFill>
              </a:rPr>
              <a:t>，譬如</a:t>
            </a:r>
            <a:r>
              <a:rPr lang="en-US" altLang="zh-CN" sz="2000" dirty="0" smtClean="0">
                <a:solidFill>
                  <a:srgbClr val="002060"/>
                </a:solidFill>
              </a:rPr>
              <a:t>HDFS</a:t>
            </a:r>
            <a:r>
              <a:rPr lang="zh-CN" altLang="en-US" sz="2000" dirty="0" smtClean="0">
                <a:solidFill>
                  <a:srgbClr val="002060"/>
                </a:solidFill>
              </a:rPr>
              <a:t>或者金山云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 marL="723900" lvl="1" indent="-2667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zh-CN" altLang="en-US" sz="2000" dirty="0" smtClean="0">
                <a:solidFill>
                  <a:srgbClr val="002060"/>
                </a:solidFill>
              </a:rPr>
              <a:t>在需要的时候可快速恢复至</a:t>
            </a:r>
            <a:r>
              <a:rPr lang="en-US" altLang="zh-CN" sz="2000" dirty="0" smtClean="0">
                <a:solidFill>
                  <a:srgbClr val="002060"/>
                </a:solidFill>
              </a:rPr>
              <a:t>Pegasus</a:t>
            </a:r>
            <a:endParaRPr lang="en-US" altLang="zh-CN" sz="2400" dirty="0" smtClean="0">
              <a:solidFill>
                <a:srgbClr val="0020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16421" y="5193791"/>
            <a:ext cx="6928243" cy="123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zh-CN" altLang="en-US" sz="2400" b="1" dirty="0" smtClean="0">
                <a:solidFill>
                  <a:srgbClr val="002060"/>
                </a:solidFill>
              </a:rPr>
              <a:t>跨机房同步 </a:t>
            </a:r>
            <a:endParaRPr lang="en-US" altLang="zh-CN" sz="2400" b="1" dirty="0">
              <a:solidFill>
                <a:srgbClr val="002060"/>
              </a:solidFill>
            </a:endParaRPr>
          </a:p>
          <a:p>
            <a:pPr marL="723900" lvl="1" indent="-2667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zh-CN" altLang="en-US" sz="2000" dirty="0" smtClean="0">
                <a:solidFill>
                  <a:srgbClr val="002060"/>
                </a:solidFill>
              </a:rPr>
              <a:t>在多个机房部署集群</a:t>
            </a:r>
            <a:endParaRPr lang="en-US" altLang="zh-CN" sz="2000" dirty="0" smtClean="0">
              <a:solidFill>
                <a:srgbClr val="002060"/>
              </a:solidFill>
            </a:endParaRPr>
          </a:p>
          <a:p>
            <a:pPr marL="723900" lvl="1" indent="-2667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采</a:t>
            </a:r>
            <a:r>
              <a:rPr lang="zh-CN" altLang="en-US" sz="2000" dirty="0" smtClean="0">
                <a:solidFill>
                  <a:srgbClr val="002060"/>
                </a:solidFill>
              </a:rPr>
              <a:t>用</a:t>
            </a:r>
            <a:r>
              <a:rPr lang="zh-CN" altLang="en-US" sz="2000" dirty="0">
                <a:solidFill>
                  <a:srgbClr val="002060"/>
                </a:solidFill>
              </a:rPr>
              <a:t>异</a:t>
            </a:r>
            <a:r>
              <a:rPr lang="zh-CN" altLang="en-US" sz="2000" dirty="0" smtClean="0">
                <a:solidFill>
                  <a:srgbClr val="002060"/>
                </a:solidFill>
              </a:rPr>
              <a:t>步复制的方式同步数据</a:t>
            </a:r>
            <a:endParaRPr lang="en-US" altLang="zh-CN" sz="2000" dirty="0" smtClean="0">
              <a:solidFill>
                <a:srgbClr val="002060"/>
              </a:solidFill>
            </a:endParaRPr>
          </a:p>
        </p:txBody>
      </p:sp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数</a:t>
            </a:r>
            <a:r>
              <a:rPr lang="zh-CN" altLang="en-US" dirty="0" smtClean="0">
                <a:solidFill>
                  <a:srgbClr val="002060"/>
                </a:solidFill>
              </a:rPr>
              <a:t>据安全</a:t>
            </a:r>
            <a:endParaRPr lang="en-US" altLang="zh-C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091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远程冷备份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349321" y="1571351"/>
            <a:ext cx="3544585" cy="2024013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云形 55"/>
          <p:cNvSpPr/>
          <p:nvPr/>
        </p:nvSpPr>
        <p:spPr>
          <a:xfrm>
            <a:off x="1096197" y="2043963"/>
            <a:ext cx="2342507" cy="1263722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36172" y="1635700"/>
            <a:ext cx="6713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机房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5119269" y="1571350"/>
            <a:ext cx="3544585" cy="2024013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云形 59"/>
          <p:cNvSpPr/>
          <p:nvPr/>
        </p:nvSpPr>
        <p:spPr>
          <a:xfrm>
            <a:off x="5717855" y="2043963"/>
            <a:ext cx="2342507" cy="1263722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108272" y="2491159"/>
            <a:ext cx="15616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HDFS </a:t>
            </a:r>
            <a:r>
              <a:rPr lang="en-US" altLang="zh-CN" dirty="0" smtClean="0"/>
              <a:t>/ </a:t>
            </a:r>
            <a:r>
              <a:rPr lang="zh-CN" altLang="en-US" dirty="0" smtClean="0"/>
              <a:t>金山云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357830" y="1635700"/>
            <a:ext cx="6713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机房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006921" y="2491159"/>
            <a:ext cx="1017142" cy="282272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06921" y="2126159"/>
            <a:ext cx="10171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定期备份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2805871" y="4278978"/>
            <a:ext cx="3544585" cy="2024013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云形 63"/>
          <p:cNvSpPr/>
          <p:nvPr/>
        </p:nvSpPr>
        <p:spPr>
          <a:xfrm>
            <a:off x="3404457" y="4751591"/>
            <a:ext cx="2342507" cy="1263722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794874" y="5198787"/>
            <a:ext cx="15616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Pegasus</a:t>
            </a:r>
            <a:r>
              <a:rPr lang="zh-CN" altLang="en-US" dirty="0"/>
              <a:t>集</a:t>
            </a:r>
            <a:r>
              <a:rPr lang="zh-CN" altLang="en-US" dirty="0" smtClean="0"/>
              <a:t>群</a:t>
            </a:r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3044432" y="4343328"/>
            <a:ext cx="6713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机房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3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乘号 6"/>
          <p:cNvSpPr/>
          <p:nvPr/>
        </p:nvSpPr>
        <p:spPr>
          <a:xfrm>
            <a:off x="1209977" y="1675314"/>
            <a:ext cx="2074938" cy="1913962"/>
          </a:xfrm>
          <a:prstGeom prst="mathMultiply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右箭头 66"/>
          <p:cNvSpPr/>
          <p:nvPr/>
        </p:nvSpPr>
        <p:spPr>
          <a:xfrm rot="7247059">
            <a:off x="4640560" y="3761850"/>
            <a:ext cx="753111" cy="30233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192161" y="3758700"/>
            <a:ext cx="7003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恢复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88438" y="6383716"/>
            <a:ext cx="5770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</a:t>
            </a:r>
            <a:r>
              <a:rPr lang="zh-CN" altLang="en-US" dirty="0" smtClean="0">
                <a:hlinkClick r:id="rId4"/>
              </a:rPr>
              <a:t>冷备份</a:t>
            </a:r>
            <a:endParaRPr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1486614" y="2491159"/>
            <a:ext cx="15616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集群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462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/>
      <p:bldP spid="66" grpId="0"/>
      <p:bldP spid="7" grpId="0" animBg="1"/>
      <p:bldP spid="67" grpId="0" animBg="1"/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955828" y="2332231"/>
            <a:ext cx="3766932" cy="3935004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5063375" y="5119944"/>
            <a:ext cx="3120333" cy="6164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754100" y="5141044"/>
            <a:ext cx="3120333" cy="61644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4255" y="2332230"/>
            <a:ext cx="3936391" cy="3935005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766045" y="5133292"/>
            <a:ext cx="3137595" cy="62420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跨机房同步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2" name="云形 1"/>
          <p:cNvSpPr/>
          <p:nvPr/>
        </p:nvSpPr>
        <p:spPr>
          <a:xfrm>
            <a:off x="1618710" y="2604543"/>
            <a:ext cx="2342507" cy="1263722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09127" y="3051739"/>
            <a:ext cx="15616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集群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5927147" y="2604543"/>
            <a:ext cx="2342507" cy="1263722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17564" y="3051739"/>
            <a:ext cx="15616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集群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172" y="2396579"/>
            <a:ext cx="6713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机房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47526" y="2404508"/>
            <a:ext cx="67138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机房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47374" y="1478938"/>
            <a:ext cx="53005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77429" y="1478938"/>
            <a:ext cx="5034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76893" y="1970134"/>
            <a:ext cx="201480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Set @ 2018-01-18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13</a:t>
            </a:r>
            <a:r>
              <a:rPr lang="en-US" altLang="zh-CN" sz="1200" dirty="0" smtClean="0"/>
              <a:t>:05:02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25278" y="1477313"/>
            <a:ext cx="53005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55333" y="1477313"/>
            <a:ext cx="5034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下箭头 19"/>
          <p:cNvSpPr/>
          <p:nvPr/>
        </p:nvSpPr>
        <p:spPr>
          <a:xfrm>
            <a:off x="1658210" y="1911263"/>
            <a:ext cx="236306" cy="669981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56559" y="4038756"/>
            <a:ext cx="53005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86614" y="4038756"/>
            <a:ext cx="5034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256619" y="4084922"/>
            <a:ext cx="142866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2018-01-18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Calibri"/>
              </a:rPr>
              <a:t>13</a:t>
            </a:r>
            <a:r>
              <a:rPr lang="en-US" altLang="zh-CN" sz="1200" dirty="0" smtClean="0">
                <a:solidFill>
                  <a:srgbClr val="FF0000"/>
                </a:solidFill>
              </a:rPr>
              <a:t>:05:02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cxnSp>
        <p:nvCxnSpPr>
          <p:cNvPr id="31" name="直接箭头连接符 30"/>
          <p:cNvCxnSpPr>
            <a:stCxn id="30" idx="1"/>
            <a:endCxn id="29" idx="3"/>
          </p:cNvCxnSpPr>
          <p:nvPr/>
        </p:nvCxnSpPr>
        <p:spPr>
          <a:xfrm flipH="1">
            <a:off x="1990048" y="4223421"/>
            <a:ext cx="26657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矩形 31"/>
          <p:cNvSpPr/>
          <p:nvPr/>
        </p:nvSpPr>
        <p:spPr>
          <a:xfrm>
            <a:off x="5264996" y="4036760"/>
            <a:ext cx="53005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795051" y="4036760"/>
            <a:ext cx="5034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65056" y="4082926"/>
            <a:ext cx="142866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2018-01-18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Calibri"/>
              </a:rPr>
              <a:t>13</a:t>
            </a:r>
            <a:r>
              <a:rPr lang="en-US" altLang="zh-CN" sz="1200" dirty="0" smtClean="0">
                <a:solidFill>
                  <a:srgbClr val="00B050"/>
                </a:solidFill>
              </a:rPr>
              <a:t>:05:04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Calibri"/>
            </a:endParaRPr>
          </a:p>
        </p:txBody>
      </p:sp>
      <p:cxnSp>
        <p:nvCxnSpPr>
          <p:cNvPr id="35" name="直接箭头连接符 34"/>
          <p:cNvCxnSpPr>
            <a:stCxn id="34" idx="1"/>
            <a:endCxn id="33" idx="3"/>
          </p:cNvCxnSpPr>
          <p:nvPr/>
        </p:nvCxnSpPr>
        <p:spPr>
          <a:xfrm flipH="1">
            <a:off x="6298485" y="4221425"/>
            <a:ext cx="26657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文本框 36"/>
          <p:cNvSpPr txBox="1"/>
          <p:nvPr/>
        </p:nvSpPr>
        <p:spPr>
          <a:xfrm>
            <a:off x="6461124" y="1981150"/>
            <a:ext cx="201480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Set @ 2018-01-18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13</a:t>
            </a:r>
            <a:r>
              <a:rPr lang="en-US" altLang="zh-CN" sz="1200" dirty="0" smtClean="0"/>
              <a:t>:05:04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39" name="下箭头 38"/>
          <p:cNvSpPr/>
          <p:nvPr/>
        </p:nvSpPr>
        <p:spPr>
          <a:xfrm>
            <a:off x="6242441" y="1922279"/>
            <a:ext cx="236306" cy="669981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685284" y="4221425"/>
            <a:ext cx="1574453" cy="4730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264996" y="4511908"/>
            <a:ext cx="53005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795051" y="4511908"/>
            <a:ext cx="5034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565056" y="4558074"/>
            <a:ext cx="142866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2018-01-18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Calibri"/>
              </a:rPr>
              <a:t>13</a:t>
            </a:r>
            <a:r>
              <a:rPr lang="en-US" altLang="zh-CN" sz="1200" dirty="0" smtClean="0">
                <a:solidFill>
                  <a:srgbClr val="FF0000"/>
                </a:solidFill>
              </a:rPr>
              <a:t>:05:02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cxnSp>
        <p:nvCxnSpPr>
          <p:cNvPr id="45" name="直接箭头连接符 44"/>
          <p:cNvCxnSpPr>
            <a:stCxn id="44" idx="1"/>
            <a:endCxn id="43" idx="3"/>
          </p:cNvCxnSpPr>
          <p:nvPr/>
        </p:nvCxnSpPr>
        <p:spPr>
          <a:xfrm flipH="1">
            <a:off x="6298485" y="4696573"/>
            <a:ext cx="26657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矩形 45"/>
          <p:cNvSpPr/>
          <p:nvPr/>
        </p:nvSpPr>
        <p:spPr>
          <a:xfrm>
            <a:off x="943249" y="4544590"/>
            <a:ext cx="53005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473304" y="4544590"/>
            <a:ext cx="5034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243309" y="4590756"/>
            <a:ext cx="142866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2018-01-18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Calibri"/>
              </a:rPr>
              <a:t>13</a:t>
            </a:r>
            <a:r>
              <a:rPr lang="en-US" altLang="zh-CN" sz="1200" dirty="0" smtClean="0">
                <a:solidFill>
                  <a:srgbClr val="00B050"/>
                </a:solidFill>
              </a:rPr>
              <a:t>:05:04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Calibri"/>
            </a:endParaRPr>
          </a:p>
        </p:txBody>
      </p:sp>
      <p:cxnSp>
        <p:nvCxnSpPr>
          <p:cNvPr id="49" name="直接箭头连接符 48"/>
          <p:cNvCxnSpPr>
            <a:stCxn id="48" idx="1"/>
            <a:endCxn id="47" idx="3"/>
          </p:cNvCxnSpPr>
          <p:nvPr/>
        </p:nvCxnSpPr>
        <p:spPr>
          <a:xfrm flipH="1">
            <a:off x="1976738" y="4729255"/>
            <a:ext cx="26657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接箭头连接符 50"/>
          <p:cNvCxnSpPr>
            <a:stCxn id="32" idx="1"/>
            <a:endCxn id="48" idx="3"/>
          </p:cNvCxnSpPr>
          <p:nvPr/>
        </p:nvCxnSpPr>
        <p:spPr>
          <a:xfrm flipH="1">
            <a:off x="3671974" y="4221425"/>
            <a:ext cx="1593022" cy="5078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右大括号 53"/>
          <p:cNvSpPr/>
          <p:nvPr/>
        </p:nvSpPr>
        <p:spPr>
          <a:xfrm rot="10800000">
            <a:off x="723079" y="4152750"/>
            <a:ext cx="200390" cy="682321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5" name="右大括号 54"/>
          <p:cNvSpPr/>
          <p:nvPr/>
        </p:nvSpPr>
        <p:spPr>
          <a:xfrm>
            <a:off x="7912890" y="4122310"/>
            <a:ext cx="281521" cy="679135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56559" y="5253507"/>
            <a:ext cx="53005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486614" y="5253507"/>
            <a:ext cx="5034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256619" y="5299673"/>
            <a:ext cx="142866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2018-01-18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Calibri"/>
              </a:rPr>
              <a:t>13</a:t>
            </a:r>
            <a:r>
              <a:rPr lang="en-US" altLang="zh-CN" sz="1200" dirty="0" smtClean="0">
                <a:solidFill>
                  <a:srgbClr val="00B050"/>
                </a:solidFill>
              </a:rPr>
              <a:t>:05:04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Calibri"/>
            </a:endParaRPr>
          </a:p>
        </p:txBody>
      </p:sp>
      <p:cxnSp>
        <p:nvCxnSpPr>
          <p:cNvPr id="59" name="直接箭头连接符 58"/>
          <p:cNvCxnSpPr>
            <a:stCxn id="58" idx="1"/>
            <a:endCxn id="57" idx="3"/>
          </p:cNvCxnSpPr>
          <p:nvPr/>
        </p:nvCxnSpPr>
        <p:spPr>
          <a:xfrm flipH="1">
            <a:off x="1990048" y="5438172"/>
            <a:ext cx="26657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矩形 59"/>
          <p:cNvSpPr/>
          <p:nvPr/>
        </p:nvSpPr>
        <p:spPr>
          <a:xfrm>
            <a:off x="5270255" y="5221242"/>
            <a:ext cx="530055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00310" y="5221242"/>
            <a:ext cx="5034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70315" y="5267408"/>
            <a:ext cx="142866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2018-01-18</a:t>
            </a:r>
            <a:r>
              <a:rPr kumimoji="0" lang="en-US" altLang="zh-CN" sz="1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Calibri"/>
              </a:rPr>
              <a:t>13</a:t>
            </a:r>
            <a:r>
              <a:rPr lang="en-US" altLang="zh-CN" sz="1200" dirty="0" smtClean="0">
                <a:solidFill>
                  <a:srgbClr val="00B050"/>
                </a:solidFill>
              </a:rPr>
              <a:t>:05:04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Calibri"/>
            </a:endParaRPr>
          </a:p>
        </p:txBody>
      </p:sp>
      <p:cxnSp>
        <p:nvCxnSpPr>
          <p:cNvPr id="63" name="直接箭头连接符 62"/>
          <p:cNvCxnSpPr>
            <a:stCxn id="62" idx="1"/>
            <a:endCxn id="61" idx="3"/>
          </p:cNvCxnSpPr>
          <p:nvPr/>
        </p:nvCxnSpPr>
        <p:spPr>
          <a:xfrm flipH="1">
            <a:off x="6303744" y="5405907"/>
            <a:ext cx="26657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曲线连接符 64"/>
          <p:cNvCxnSpPr>
            <a:stCxn id="55" idx="1"/>
            <a:endCxn id="62" idx="3"/>
          </p:cNvCxnSpPr>
          <p:nvPr/>
        </p:nvCxnSpPr>
        <p:spPr>
          <a:xfrm rot="10800000" flipV="1">
            <a:off x="7998981" y="4461877"/>
            <a:ext cx="195431" cy="944029"/>
          </a:xfrm>
          <a:prstGeom prst="curvedConnector5">
            <a:avLst>
              <a:gd name="adj1" fmla="val -181986"/>
              <a:gd name="adj2" fmla="val 37586"/>
              <a:gd name="adj3" fmla="val -180046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曲线连接符 74"/>
          <p:cNvCxnSpPr>
            <a:stCxn id="54" idx="1"/>
            <a:endCxn id="56" idx="1"/>
          </p:cNvCxnSpPr>
          <p:nvPr/>
        </p:nvCxnSpPr>
        <p:spPr>
          <a:xfrm>
            <a:off x="723079" y="4493910"/>
            <a:ext cx="233480" cy="944262"/>
          </a:xfrm>
          <a:prstGeom prst="curvedConnector3">
            <a:avLst>
              <a:gd name="adj1" fmla="val -153259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文本框 79"/>
          <p:cNvSpPr txBox="1"/>
          <p:nvPr/>
        </p:nvSpPr>
        <p:spPr>
          <a:xfrm>
            <a:off x="3746887" y="4027987"/>
            <a:ext cx="42542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/>
              <a:t>复制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848632" y="4036760"/>
            <a:ext cx="453434" cy="28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复制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188438" y="6383716"/>
            <a:ext cx="5770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</a:t>
            </a:r>
            <a:r>
              <a:rPr lang="zh-CN" altLang="en-US" dirty="0" smtClean="0">
                <a:hlinkClick r:id="rId4"/>
              </a:rPr>
              <a:t>跨机房同步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334647" y="4814828"/>
            <a:ext cx="42542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 smtClean="0"/>
              <a:t>合并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194411" y="4775421"/>
            <a:ext cx="42542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 smtClean="0"/>
              <a:t>合并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48490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5" grpId="0" animBg="1"/>
      <p:bldP spid="14" grpId="0" animBg="1"/>
      <p:bldP spid="16" grpId="0" animBg="1"/>
      <p:bldP spid="8" grpId="0"/>
      <p:bldP spid="22" grpId="0" animBg="1"/>
      <p:bldP spid="23" grpId="0" animBg="1"/>
      <p:bldP spid="20" grpId="0" animBg="1"/>
      <p:bldP spid="28" grpId="0" animBg="1"/>
      <p:bldP spid="29" grpId="0" animBg="1"/>
      <p:bldP spid="30" grpId="0"/>
      <p:bldP spid="32" grpId="0" animBg="1"/>
      <p:bldP spid="33" grpId="0" animBg="1"/>
      <p:bldP spid="34" grpId="0"/>
      <p:bldP spid="37" grpId="0"/>
      <p:bldP spid="39" grpId="0" animBg="1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54" grpId="0" animBg="1"/>
      <p:bldP spid="55" grpId="0" animBg="1"/>
      <p:bldP spid="56" grpId="0" animBg="1"/>
      <p:bldP spid="57" grpId="0" animBg="1"/>
      <p:bldP spid="58" grpId="0"/>
      <p:bldP spid="60" grpId="0" animBg="1"/>
      <p:bldP spid="61" grpId="0" animBg="1"/>
      <p:bldP spid="62" grpId="0"/>
      <p:bldP spid="80" grpId="0"/>
      <p:bldP spid="81" grpId="0"/>
      <p:bldP spid="66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565522" y="1239822"/>
            <a:ext cx="177770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>
                <a:solidFill>
                  <a:srgbClr val="002060"/>
                </a:solidFill>
              </a:rPr>
              <a:t>大 纲</a:t>
            </a:r>
          </a:p>
        </p:txBody>
      </p:sp>
      <p:sp>
        <p:nvSpPr>
          <p:cNvPr id="124" name="Shape 124"/>
          <p:cNvSpPr/>
          <p:nvPr/>
        </p:nvSpPr>
        <p:spPr>
          <a:xfrm>
            <a:off x="2658481" y="1276874"/>
            <a:ext cx="6035042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>
                <a:solidFill>
                  <a:srgbClr val="FF0000"/>
                </a:solidFill>
              </a:rPr>
              <a:t>背景与目标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>
                <a:solidFill>
                  <a:srgbClr val="002060"/>
                </a:solidFill>
              </a:rPr>
              <a:t>设</a:t>
            </a:r>
            <a:r>
              <a:rPr lang="zh-CN" altLang="en-US" dirty="0" smtClean="0">
                <a:solidFill>
                  <a:srgbClr val="002060"/>
                </a:solidFill>
              </a:rPr>
              <a:t>计与实现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运维与使用</a:t>
            </a:r>
            <a:endParaRPr lang="en-US" altLang="zh-CN" sz="2600" dirty="0">
              <a:solidFill>
                <a:srgbClr val="002060"/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开源与未来</a:t>
            </a:r>
            <a:endParaRPr lang="en-US" altLang="zh-CN" sz="2600" dirty="0">
              <a:solidFill>
                <a:srgbClr val="00206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7" name="Shape 127"/>
          <p:cNvSpPr/>
          <p:nvPr/>
        </p:nvSpPr>
        <p:spPr>
          <a:xfrm flipH="1">
            <a:off x="2452742" y="1424940"/>
            <a:ext cx="0" cy="2344924"/>
          </a:xfrm>
          <a:prstGeom prst="line">
            <a:avLst/>
          </a:prstGeom>
          <a:ln w="6350">
            <a:solidFill>
              <a:srgbClr val="00206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3477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效果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86680" y="4927376"/>
            <a:ext cx="56415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3600" b="1" dirty="0" smtClean="0">
                <a:ln/>
                <a:solidFill>
                  <a:schemeClr val="accent2"/>
                </a:solidFill>
              </a:rPr>
              <a:t>P99</a:t>
            </a:r>
            <a:r>
              <a:rPr lang="zh-CN" altLang="en-US" sz="3600" b="1" dirty="0" smtClean="0">
                <a:ln/>
                <a:solidFill>
                  <a:schemeClr val="accent2"/>
                </a:solidFill>
              </a:rPr>
              <a:t>写延迟 </a:t>
            </a:r>
            <a:r>
              <a:rPr lang="en-US" altLang="zh-CN" sz="3600" b="1" dirty="0" smtClean="0">
                <a:ln/>
                <a:solidFill>
                  <a:schemeClr val="accent2"/>
                </a:solidFill>
              </a:rPr>
              <a:t>&lt; 10ms</a:t>
            </a:r>
            <a:endParaRPr lang="zh-CN" altLang="en-US" sz="3600" b="1" dirty="0">
              <a:ln/>
              <a:solidFill>
                <a:schemeClr val="accent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73663" y="4154102"/>
            <a:ext cx="56415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3600" b="1" dirty="0" smtClean="0">
                <a:ln/>
                <a:solidFill>
                  <a:schemeClr val="accent2"/>
                </a:solidFill>
              </a:rPr>
              <a:t>P99</a:t>
            </a:r>
            <a:r>
              <a:rPr lang="zh-CN" altLang="en-US" sz="3600" b="1" dirty="0" smtClean="0">
                <a:ln/>
                <a:solidFill>
                  <a:schemeClr val="accent2"/>
                </a:solidFill>
              </a:rPr>
              <a:t>读延迟 </a:t>
            </a:r>
            <a:r>
              <a:rPr lang="en-US" altLang="zh-CN" sz="3600" b="1" dirty="0" smtClean="0">
                <a:ln/>
                <a:solidFill>
                  <a:schemeClr val="accent2"/>
                </a:solidFill>
              </a:rPr>
              <a:t>&lt; 5ms</a:t>
            </a:r>
            <a:endParaRPr lang="zh-CN" altLang="en-US" sz="3600" b="1" dirty="0">
              <a:ln/>
              <a:solidFill>
                <a:schemeClr val="accent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84629" y="2535824"/>
            <a:ext cx="564156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3600" b="1" dirty="0">
                <a:ln/>
                <a:solidFill>
                  <a:schemeClr val="accent2"/>
                </a:solidFill>
              </a:rPr>
              <a:t>集</a:t>
            </a:r>
            <a:r>
              <a:rPr lang="zh-CN" altLang="en-US" sz="3600" b="1" dirty="0" smtClean="0">
                <a:ln/>
                <a:solidFill>
                  <a:schemeClr val="accent2"/>
                </a:solidFill>
              </a:rPr>
              <a:t>群可用度 </a:t>
            </a:r>
            <a:r>
              <a:rPr lang="en-US" altLang="zh-CN" sz="3600" b="1" dirty="0" smtClean="0">
                <a:ln/>
                <a:solidFill>
                  <a:schemeClr val="accent2"/>
                </a:solidFill>
              </a:rPr>
              <a:t>&gt; 99.99%</a:t>
            </a:r>
            <a:endParaRPr lang="zh-CN" altLang="en-US" sz="3600" b="1" dirty="0">
              <a:ln/>
              <a:solidFill>
                <a:schemeClr val="accent2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39626" y="2424815"/>
            <a:ext cx="2331987" cy="1002393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4000" b="1" dirty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可用度</a:t>
            </a:r>
          </a:p>
        </p:txBody>
      </p:sp>
      <p:sp>
        <p:nvSpPr>
          <p:cNvPr id="13" name="椭圆 12"/>
          <p:cNvSpPr/>
          <p:nvPr/>
        </p:nvSpPr>
        <p:spPr>
          <a:xfrm>
            <a:off x="1139626" y="4299236"/>
            <a:ext cx="2331987" cy="1002393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4000" b="1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性能</a:t>
            </a:r>
            <a:endParaRPr lang="zh-CN" altLang="en-US" sz="4000" b="1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4136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Benchmark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62499" y="6331462"/>
            <a:ext cx="5822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https://github.com/XiaoMi/pegasus/wiki/Benchmark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5" y="1473882"/>
            <a:ext cx="8548255" cy="485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643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565522" y="1239822"/>
            <a:ext cx="177770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>
                <a:solidFill>
                  <a:srgbClr val="002060"/>
                </a:solidFill>
              </a:rPr>
              <a:t>大 纲</a:t>
            </a:r>
          </a:p>
        </p:txBody>
      </p:sp>
      <p:sp>
        <p:nvSpPr>
          <p:cNvPr id="124" name="Shape 124"/>
          <p:cNvSpPr/>
          <p:nvPr/>
        </p:nvSpPr>
        <p:spPr>
          <a:xfrm>
            <a:off x="2658481" y="1276874"/>
            <a:ext cx="6035042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背景与目标</a:t>
            </a:r>
            <a:endParaRPr lang="en-US" altLang="zh-CN" sz="2600" dirty="0">
              <a:solidFill>
                <a:srgbClr val="002060"/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设计与实现</a:t>
            </a:r>
            <a:endParaRPr lang="en-US" altLang="zh-CN" sz="2600" dirty="0">
              <a:solidFill>
                <a:srgbClr val="002060"/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 smtClean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运维与使用</a:t>
            </a:r>
            <a:endParaRPr lang="en-US" altLang="zh-CN" sz="2600" dirty="0" smtClean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开</a:t>
            </a:r>
            <a:r>
              <a:rPr lang="zh-CN" altLang="en-US" sz="2600" dirty="0" smtClean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源与未来</a:t>
            </a:r>
            <a:endParaRPr lang="en-US" altLang="zh-CN" sz="2600" dirty="0">
              <a:solidFill>
                <a:srgbClr val="00206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7" name="Shape 127"/>
          <p:cNvSpPr/>
          <p:nvPr/>
        </p:nvSpPr>
        <p:spPr>
          <a:xfrm flipH="1">
            <a:off x="2452742" y="1424940"/>
            <a:ext cx="0" cy="2344924"/>
          </a:xfrm>
          <a:prstGeom prst="line">
            <a:avLst/>
          </a:prstGeom>
          <a:ln w="6350">
            <a:solidFill>
              <a:srgbClr val="00206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7991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1491343" y="1634830"/>
            <a:ext cx="1730828" cy="132826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5514" y="1939832"/>
            <a:ext cx="15566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主</a:t>
            </a:r>
            <a:r>
              <a:rPr lang="en-US" altLang="zh-CN" dirty="0" smtClean="0"/>
              <a:t>MetaServer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570514" y="1634830"/>
            <a:ext cx="1730828" cy="132826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44685" y="1907567"/>
            <a:ext cx="15566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备</a:t>
            </a:r>
            <a:r>
              <a:rPr lang="en-US" altLang="zh-CN" dirty="0" smtClean="0"/>
              <a:t>MetaServer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46070" y="2472413"/>
            <a:ext cx="115388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Collector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12318" y="3206498"/>
            <a:ext cx="4381504" cy="302665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9969" y="5476995"/>
            <a:ext cx="557351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SSD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13112" y="5482830"/>
            <a:ext cx="557351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SSD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04355" y="5482830"/>
            <a:ext cx="557351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SSD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95598" y="5482830"/>
            <a:ext cx="557351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SSD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59626" y="5483614"/>
            <a:ext cx="557351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SSD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23654" y="5483614"/>
            <a:ext cx="557351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SSD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24742" y="4138905"/>
            <a:ext cx="15566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Replica</a:t>
            </a:r>
            <a:r>
              <a:rPr lang="en-US" altLang="zh-CN" dirty="0" smtClean="0"/>
              <a:t>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1099457" y="4667794"/>
            <a:ext cx="898071" cy="80920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箭头连接符 22"/>
          <p:cNvCxnSpPr/>
          <p:nvPr/>
        </p:nvCxnSpPr>
        <p:spPr>
          <a:xfrm flipH="1">
            <a:off x="1779814" y="4737619"/>
            <a:ext cx="484414" cy="73937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/>
          <p:cNvCxnSpPr/>
          <p:nvPr/>
        </p:nvCxnSpPr>
        <p:spPr>
          <a:xfrm flipH="1">
            <a:off x="2432957" y="4737619"/>
            <a:ext cx="127907" cy="73937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接箭头连接符 28"/>
          <p:cNvCxnSpPr/>
          <p:nvPr/>
        </p:nvCxnSpPr>
        <p:spPr>
          <a:xfrm>
            <a:off x="2996292" y="4737619"/>
            <a:ext cx="144235" cy="73937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接箭头连接符 31"/>
          <p:cNvCxnSpPr>
            <a:endCxn id="17" idx="0"/>
          </p:cNvCxnSpPr>
          <p:nvPr/>
        </p:nvCxnSpPr>
        <p:spPr>
          <a:xfrm>
            <a:off x="3268435" y="4737619"/>
            <a:ext cx="569867" cy="74599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箭头连接符 34"/>
          <p:cNvCxnSpPr>
            <a:endCxn id="18" idx="0"/>
          </p:cNvCxnSpPr>
          <p:nvPr/>
        </p:nvCxnSpPr>
        <p:spPr>
          <a:xfrm>
            <a:off x="3553643" y="4667794"/>
            <a:ext cx="948687" cy="81582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圆角矩形 38"/>
          <p:cNvSpPr/>
          <p:nvPr/>
        </p:nvSpPr>
        <p:spPr>
          <a:xfrm>
            <a:off x="5200649" y="5394958"/>
            <a:ext cx="1662791" cy="83819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290456" y="5629392"/>
            <a:ext cx="15566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Replica</a:t>
            </a:r>
            <a:r>
              <a:rPr lang="en-US" altLang="zh-CN" dirty="0" smtClean="0"/>
              <a:t>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991347" y="5394958"/>
            <a:ext cx="1662791" cy="83819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81154" y="5629392"/>
            <a:ext cx="15566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Replica</a:t>
            </a:r>
            <a:r>
              <a:rPr lang="en-US" altLang="zh-CN" dirty="0" smtClean="0"/>
              <a:t>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5200649" y="4289665"/>
            <a:ext cx="1662791" cy="83819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290456" y="4524099"/>
            <a:ext cx="15566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Replica</a:t>
            </a:r>
            <a:r>
              <a:rPr lang="en-US" altLang="zh-CN" dirty="0" smtClean="0"/>
              <a:t>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6991347" y="4289665"/>
            <a:ext cx="1662791" cy="83819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081154" y="4524099"/>
            <a:ext cx="15566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Replica</a:t>
            </a:r>
            <a:r>
              <a:rPr lang="en-US" altLang="zh-CN" dirty="0" smtClean="0"/>
              <a:t>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200649" y="3218993"/>
            <a:ext cx="1662791" cy="83819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290456" y="3453427"/>
            <a:ext cx="15566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Replica</a:t>
            </a:r>
            <a:r>
              <a:rPr lang="en-US" altLang="zh-CN" dirty="0" smtClean="0"/>
              <a:t>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7007674" y="3218993"/>
            <a:ext cx="1662791" cy="838199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097481" y="3453427"/>
            <a:ext cx="15566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Replica</a:t>
            </a:r>
            <a:r>
              <a:rPr lang="en-US" altLang="zh-CN" dirty="0" smtClean="0"/>
              <a:t>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云形 51"/>
          <p:cNvSpPr/>
          <p:nvPr/>
        </p:nvSpPr>
        <p:spPr>
          <a:xfrm>
            <a:off x="6188530" y="1659159"/>
            <a:ext cx="2302324" cy="1153886"/>
          </a:xfrm>
          <a:prstGeom prst="clou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648821" y="2015929"/>
            <a:ext cx="15566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Zookeeper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491343" y="3903615"/>
            <a:ext cx="2477859" cy="834004"/>
          </a:xfrm>
          <a:prstGeom prst="ellips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单集群部署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82167" y="2178622"/>
            <a:ext cx="3075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+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188438" y="6383716"/>
            <a:ext cx="5770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</a:t>
            </a:r>
            <a:r>
              <a:rPr lang="zh-CN" altLang="en-US" dirty="0" smtClean="0">
                <a:hlinkClick r:id="rId4"/>
              </a:rPr>
              <a:t>集群部署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8427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云形 51"/>
          <p:cNvSpPr/>
          <p:nvPr/>
        </p:nvSpPr>
        <p:spPr>
          <a:xfrm>
            <a:off x="4063046" y="3207298"/>
            <a:ext cx="2302324" cy="1153886"/>
          </a:xfrm>
          <a:prstGeom prst="clou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506905" y="3595947"/>
            <a:ext cx="14364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HDFS/</a:t>
            </a:r>
            <a:r>
              <a:rPr lang="zh-CN" altLang="en-US" dirty="0" smtClean="0"/>
              <a:t>金山云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188438" y="6383716"/>
            <a:ext cx="5770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</a:t>
            </a:r>
            <a:r>
              <a:rPr lang="zh-CN" altLang="en-US" dirty="0" smtClean="0">
                <a:hlinkClick r:id="rId4"/>
              </a:rPr>
              <a:t>集群部署</a:t>
            </a:r>
            <a:endParaRPr lang="zh-CN" altLang="en-US" dirty="0"/>
          </a:p>
        </p:txBody>
      </p:sp>
      <p:sp>
        <p:nvSpPr>
          <p:cNvPr id="56" name="云形 55"/>
          <p:cNvSpPr/>
          <p:nvPr/>
        </p:nvSpPr>
        <p:spPr>
          <a:xfrm>
            <a:off x="1583996" y="1659159"/>
            <a:ext cx="2464022" cy="1777365"/>
          </a:xfrm>
          <a:prstGeom prst="clou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065148" y="2015929"/>
            <a:ext cx="8732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C3</a:t>
            </a:r>
            <a:r>
              <a:rPr lang="zh-CN" altLang="en-US" dirty="0" smtClean="0"/>
              <a:t>机房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流程图: 磁盘 4"/>
          <p:cNvSpPr/>
          <p:nvPr/>
        </p:nvSpPr>
        <p:spPr>
          <a:xfrm>
            <a:off x="2670027" y="2394506"/>
            <a:ext cx="1029194" cy="733659"/>
          </a:xfrm>
          <a:prstGeom prst="flowChartMagneticDisk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云形 61"/>
          <p:cNvSpPr/>
          <p:nvPr/>
        </p:nvSpPr>
        <p:spPr>
          <a:xfrm>
            <a:off x="6137257" y="1521586"/>
            <a:ext cx="2464022" cy="1777365"/>
          </a:xfrm>
          <a:prstGeom prst="clou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618409" y="1878356"/>
            <a:ext cx="8732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C4</a:t>
            </a:r>
            <a:r>
              <a:rPr lang="zh-CN" altLang="en-US" dirty="0" smtClean="0"/>
              <a:t>机房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流程图: 磁盘 64"/>
          <p:cNvSpPr/>
          <p:nvPr/>
        </p:nvSpPr>
        <p:spPr>
          <a:xfrm>
            <a:off x="6517047" y="2250022"/>
            <a:ext cx="1029194" cy="733659"/>
          </a:xfrm>
          <a:prstGeom prst="flowChartMagneticDisk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左右箭头 7"/>
          <p:cNvSpPr/>
          <p:nvPr/>
        </p:nvSpPr>
        <p:spPr>
          <a:xfrm>
            <a:off x="3716342" y="2558265"/>
            <a:ext cx="2801980" cy="236306"/>
          </a:xfrm>
          <a:prstGeom prst="left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57424" y="3278828"/>
            <a:ext cx="74338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/>
              <a:t>冷备份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9" name="上箭头 18"/>
          <p:cNvSpPr/>
          <p:nvPr/>
        </p:nvSpPr>
        <p:spPr>
          <a:xfrm rot="7638719">
            <a:off x="3800763" y="3007631"/>
            <a:ext cx="248573" cy="731181"/>
          </a:xfrm>
          <a:prstGeom prst="up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561340" y="2288317"/>
            <a:ext cx="127399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/>
              <a:t>跨</a:t>
            </a:r>
            <a:r>
              <a:rPr lang="zh-CN" altLang="en-US" sz="1600" dirty="0" smtClean="0"/>
              <a:t>机房同步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67" name="云形 66"/>
          <p:cNvSpPr/>
          <p:nvPr/>
        </p:nvSpPr>
        <p:spPr>
          <a:xfrm>
            <a:off x="866987" y="4176252"/>
            <a:ext cx="2464022" cy="1777365"/>
          </a:xfrm>
          <a:prstGeom prst="clou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115505" y="4725397"/>
            <a:ext cx="87816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新加坡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阿里云</a:t>
            </a:r>
            <a:endParaRPr lang="en-US" altLang="zh-CN" dirty="0"/>
          </a:p>
        </p:txBody>
      </p:sp>
      <p:sp>
        <p:nvSpPr>
          <p:cNvPr id="69" name="流程图: 磁盘 68"/>
          <p:cNvSpPr/>
          <p:nvPr/>
        </p:nvSpPr>
        <p:spPr>
          <a:xfrm>
            <a:off x="2128230" y="4511670"/>
            <a:ext cx="1029194" cy="733659"/>
          </a:xfrm>
          <a:prstGeom prst="flowChartMagneticDisk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云形 69"/>
          <p:cNvSpPr/>
          <p:nvPr/>
        </p:nvSpPr>
        <p:spPr>
          <a:xfrm>
            <a:off x="3676723" y="4606351"/>
            <a:ext cx="2464022" cy="1777365"/>
          </a:xfrm>
          <a:prstGeom prst="clou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127929" y="5651748"/>
            <a:ext cx="125450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印度</a:t>
            </a:r>
            <a:r>
              <a:rPr lang="en-US" altLang="zh-CN" dirty="0" smtClean="0"/>
              <a:t>AWS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流程图: 磁盘 71"/>
          <p:cNvSpPr/>
          <p:nvPr/>
        </p:nvSpPr>
        <p:spPr>
          <a:xfrm>
            <a:off x="4947326" y="4902003"/>
            <a:ext cx="1029194" cy="733659"/>
          </a:xfrm>
          <a:prstGeom prst="flowChartMagneticDisk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云形 73"/>
          <p:cNvSpPr/>
          <p:nvPr/>
        </p:nvSpPr>
        <p:spPr>
          <a:xfrm>
            <a:off x="6571816" y="3928247"/>
            <a:ext cx="2464022" cy="1777365"/>
          </a:xfrm>
          <a:prstGeom prst="clou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778262" y="4573832"/>
            <a:ext cx="125450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俄罗斯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金山云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流程图: 磁盘 75"/>
          <p:cNvSpPr/>
          <p:nvPr/>
        </p:nvSpPr>
        <p:spPr>
          <a:xfrm>
            <a:off x="7805319" y="4239521"/>
            <a:ext cx="1029194" cy="733659"/>
          </a:xfrm>
          <a:prstGeom prst="flowChartMagneticDisk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上箭头 76"/>
          <p:cNvSpPr/>
          <p:nvPr/>
        </p:nvSpPr>
        <p:spPr>
          <a:xfrm rot="17397387">
            <a:off x="6945750" y="3349947"/>
            <a:ext cx="232519" cy="1534742"/>
          </a:xfrm>
          <a:prstGeom prst="up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上箭头 77"/>
          <p:cNvSpPr/>
          <p:nvPr/>
        </p:nvSpPr>
        <p:spPr>
          <a:xfrm rot="3415540">
            <a:off x="3502418" y="3802104"/>
            <a:ext cx="234349" cy="1073629"/>
          </a:xfrm>
          <a:prstGeom prst="up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上箭头 78"/>
          <p:cNvSpPr/>
          <p:nvPr/>
        </p:nvSpPr>
        <p:spPr>
          <a:xfrm>
            <a:off x="5246167" y="4384123"/>
            <a:ext cx="201401" cy="495634"/>
          </a:xfrm>
          <a:prstGeom prst="up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上箭头 79"/>
          <p:cNvSpPr/>
          <p:nvPr/>
        </p:nvSpPr>
        <p:spPr>
          <a:xfrm rot="13422386">
            <a:off x="6283414" y="2871115"/>
            <a:ext cx="216342" cy="546541"/>
          </a:xfrm>
          <a:prstGeom prst="up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011158" y="3945352"/>
            <a:ext cx="74338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/>
              <a:t>冷备份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393323" y="3109552"/>
            <a:ext cx="74338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/>
              <a:t>冷备份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695120" y="3684779"/>
            <a:ext cx="74338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/>
              <a:t>冷备份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580062" y="4338918"/>
            <a:ext cx="74338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/>
              <a:t>冷备份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35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多机房部署</a:t>
            </a:r>
            <a:endParaRPr lang="en-US" altLang="zh-C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215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缺角矩形 30"/>
          <p:cNvSpPr/>
          <p:nvPr/>
        </p:nvSpPr>
        <p:spPr>
          <a:xfrm>
            <a:off x="575674" y="1677916"/>
            <a:ext cx="1367246" cy="1367714"/>
          </a:xfrm>
          <a:prstGeom prst="plaqu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2499359" y="1555997"/>
            <a:ext cx="4963886" cy="40436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3021872" y="2793081"/>
            <a:ext cx="3901440" cy="132826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98653" y="2920546"/>
            <a:ext cx="392465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altLang="zh-CN" dirty="0" smtClean="0"/>
              <a:t>Pegasus</a:t>
            </a:r>
            <a:r>
              <a:rPr lang="zh-CN" altLang="en-US" dirty="0" smtClean="0"/>
              <a:t>进程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(MetaServer/ReplicaServer/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Collector)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单机服务进程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188438" y="6383716"/>
            <a:ext cx="5770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</a:t>
            </a:r>
            <a:r>
              <a:rPr lang="zh-CN" altLang="en-US" dirty="0" smtClean="0">
                <a:hlinkClick r:id="rId4"/>
              </a:rPr>
              <a:t>集群部署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3532373" y="3659443"/>
            <a:ext cx="1341120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perf-counter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643153" y="3659443"/>
            <a:ext cx="869204" cy="36933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logger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998653" y="4971895"/>
            <a:ext cx="1956524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falcon-agent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进程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5242560" y="4970883"/>
            <a:ext cx="1680752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scribe-tail</a:t>
            </a:r>
            <a:r>
              <a:rPr lang="zh-CN" alt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进程</a:t>
            </a:r>
            <a:endParaRPr lang="zh-CN" alt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3021872" y="2120438"/>
            <a:ext cx="3901440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Supervisord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进程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流程图: 多文档 6"/>
          <p:cNvSpPr/>
          <p:nvPr/>
        </p:nvSpPr>
        <p:spPr>
          <a:xfrm>
            <a:off x="5416731" y="4293015"/>
            <a:ext cx="1158240" cy="462198"/>
          </a:xfrm>
          <a:prstGeom prst="flowChartMultidocumen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l</a:t>
            </a: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og file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02181" y="1583010"/>
            <a:ext cx="11582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Machine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下箭头 18"/>
          <p:cNvSpPr/>
          <p:nvPr/>
        </p:nvSpPr>
        <p:spPr>
          <a:xfrm>
            <a:off x="4720045" y="2529058"/>
            <a:ext cx="522515" cy="264023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下箭头 21"/>
          <p:cNvSpPr/>
          <p:nvPr/>
        </p:nvSpPr>
        <p:spPr>
          <a:xfrm>
            <a:off x="6003320" y="4028773"/>
            <a:ext cx="148869" cy="264242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下箭头 61"/>
          <p:cNvSpPr/>
          <p:nvPr/>
        </p:nvSpPr>
        <p:spPr>
          <a:xfrm>
            <a:off x="6003319" y="4702649"/>
            <a:ext cx="148869" cy="264242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下箭头 62"/>
          <p:cNvSpPr/>
          <p:nvPr/>
        </p:nvSpPr>
        <p:spPr>
          <a:xfrm>
            <a:off x="4023359" y="4041939"/>
            <a:ext cx="234491" cy="928944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云形 63"/>
          <p:cNvSpPr/>
          <p:nvPr/>
        </p:nvSpPr>
        <p:spPr>
          <a:xfrm>
            <a:off x="730964" y="5771248"/>
            <a:ext cx="2290908" cy="562210"/>
          </a:xfrm>
          <a:prstGeom prst="cloud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falcon-server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云形 64"/>
          <p:cNvSpPr/>
          <p:nvPr/>
        </p:nvSpPr>
        <p:spPr>
          <a:xfrm>
            <a:off x="6704429" y="5698545"/>
            <a:ext cx="2140961" cy="562210"/>
          </a:xfrm>
          <a:prstGeom prst="cloud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hdfs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下箭头 65"/>
          <p:cNvSpPr/>
          <p:nvPr/>
        </p:nvSpPr>
        <p:spPr>
          <a:xfrm rot="3269060">
            <a:off x="2633003" y="5246696"/>
            <a:ext cx="205062" cy="674896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下箭头 66"/>
          <p:cNvSpPr/>
          <p:nvPr/>
        </p:nvSpPr>
        <p:spPr>
          <a:xfrm rot="18358713">
            <a:off x="7086412" y="5267472"/>
            <a:ext cx="159759" cy="617928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2" y="2047246"/>
            <a:ext cx="933629" cy="905488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792482" y="1677916"/>
            <a:ext cx="93362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Minos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下箭头 68"/>
          <p:cNvSpPr/>
          <p:nvPr/>
        </p:nvSpPr>
        <p:spPr>
          <a:xfrm rot="16200000">
            <a:off x="2376888" y="1833906"/>
            <a:ext cx="187797" cy="1055733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622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185" y="2647532"/>
            <a:ext cx="7442006" cy="3647575"/>
          </a:xfrm>
          <a:prstGeom prst="rect">
            <a:avLst/>
          </a:prstGeom>
        </p:spPr>
      </p:pic>
      <p:sp>
        <p:nvSpPr>
          <p:cNvPr id="7" name="Shape 131"/>
          <p:cNvSpPr/>
          <p:nvPr/>
        </p:nvSpPr>
        <p:spPr>
          <a:xfrm>
            <a:off x="831921" y="740146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集群监控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64016" y="1406769"/>
            <a:ext cx="8058063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zh-CN" altLang="en-US" sz="2000" dirty="0" smtClean="0">
                <a:solidFill>
                  <a:srgbClr val="002060"/>
                </a:solidFill>
              </a:rPr>
              <a:t>集群使用</a:t>
            </a:r>
            <a:r>
              <a:rPr lang="en-US" altLang="zh-CN" sz="2000" dirty="0" smtClean="0">
                <a:solidFill>
                  <a:srgbClr val="002060"/>
                </a:solidFill>
              </a:rPr>
              <a:t>falcon</a:t>
            </a:r>
            <a:r>
              <a:rPr lang="zh-CN" altLang="en-US" sz="2000" dirty="0" smtClean="0">
                <a:solidFill>
                  <a:srgbClr val="002060"/>
                </a:solidFill>
              </a:rPr>
              <a:t>进行监控：</a:t>
            </a:r>
            <a:r>
              <a:rPr lang="en-US" altLang="zh-CN" sz="2000" dirty="0" smtClean="0">
                <a:solidFill>
                  <a:srgbClr val="002060"/>
                </a:solidFill>
                <a:hlinkClick r:id="rId5"/>
              </a:rPr>
              <a:t>https</a:t>
            </a:r>
            <a:r>
              <a:rPr lang="en-US" altLang="zh-CN" sz="2000" dirty="0">
                <a:solidFill>
                  <a:srgbClr val="002060"/>
                </a:solidFill>
                <a:hlinkClick r:id="rId5"/>
              </a:rPr>
              <a:t>://</a:t>
            </a:r>
            <a:r>
              <a:rPr lang="en-US" altLang="zh-CN" sz="2000" dirty="0" smtClean="0">
                <a:solidFill>
                  <a:srgbClr val="002060"/>
                </a:solidFill>
                <a:hlinkClick r:id="rId5"/>
              </a:rPr>
              <a:t>github.com/XiaoMi/open-falcon</a:t>
            </a:r>
            <a:r>
              <a:rPr lang="en-US" altLang="zh-CN" sz="2000" dirty="0" smtClean="0">
                <a:solidFill>
                  <a:srgbClr val="002060"/>
                </a:solidFill>
              </a:rPr>
              <a:t> </a:t>
            </a:r>
          </a:p>
          <a:p>
            <a:pPr marL="228600" lvl="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zh-CN" altLang="en-US" sz="2000" dirty="0" smtClean="0">
                <a:solidFill>
                  <a:srgbClr val="002060"/>
                </a:solidFill>
              </a:rPr>
              <a:t>监控项包括</a:t>
            </a:r>
            <a:r>
              <a:rPr lang="zh-CN" altLang="en-US" sz="2000" dirty="0" smtClean="0">
                <a:solidFill>
                  <a:srgbClr val="00B050"/>
                </a:solidFill>
              </a:rPr>
              <a:t>集群可用度、</a:t>
            </a:r>
            <a:r>
              <a:rPr lang="en-US" altLang="zh-CN" sz="2000" dirty="0" smtClean="0">
                <a:solidFill>
                  <a:srgbClr val="00B050"/>
                </a:solidFill>
              </a:rPr>
              <a:t>QPS</a:t>
            </a:r>
            <a:r>
              <a:rPr lang="zh-CN" altLang="en-US" sz="2000" dirty="0" smtClean="0">
                <a:solidFill>
                  <a:srgbClr val="00B050"/>
                </a:solidFill>
              </a:rPr>
              <a:t>、延迟、存储用</a:t>
            </a:r>
            <a:r>
              <a:rPr lang="zh-CN" altLang="en-US" sz="2000" dirty="0">
                <a:solidFill>
                  <a:srgbClr val="00B050"/>
                </a:solidFill>
              </a:rPr>
              <a:t>量</a:t>
            </a:r>
            <a:r>
              <a:rPr lang="zh-CN" altLang="en-US" sz="2000" dirty="0" smtClean="0">
                <a:solidFill>
                  <a:srgbClr val="00B050"/>
                </a:solidFill>
              </a:rPr>
              <a:t>、节点健康状况、</a:t>
            </a:r>
            <a:r>
              <a:rPr lang="en-US" altLang="zh-CN" sz="2000" dirty="0" smtClean="0">
                <a:solidFill>
                  <a:srgbClr val="00B050"/>
                </a:solidFill>
              </a:rPr>
              <a:t>Replica</a:t>
            </a:r>
            <a:r>
              <a:rPr lang="zh-CN" altLang="en-US" sz="2000" dirty="0" smtClean="0">
                <a:solidFill>
                  <a:srgbClr val="00B050"/>
                </a:solidFill>
              </a:rPr>
              <a:t>分布情况、集群异常统计</a:t>
            </a:r>
            <a:r>
              <a:rPr lang="zh-CN" altLang="en-US" sz="2000" dirty="0" smtClean="0">
                <a:solidFill>
                  <a:srgbClr val="002060"/>
                </a:solidFill>
              </a:rPr>
              <a:t>等</a:t>
            </a:r>
            <a:endParaRPr lang="en-US" altLang="zh-CN" sz="2000" dirty="0">
              <a:solidFill>
                <a:srgbClr val="00206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88438" y="6383716"/>
            <a:ext cx="5770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6"/>
              </a:rPr>
              <a:t>https://github.com/XiaoMi/pegasus/wiki/</a:t>
            </a:r>
            <a:r>
              <a:rPr lang="zh-CN" altLang="en-US" dirty="0" smtClean="0">
                <a:hlinkClick r:id="rId6"/>
              </a:rPr>
              <a:t>可视化监控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0922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客户端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28" y="1561687"/>
            <a:ext cx="1302430" cy="5413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629" y="2270757"/>
            <a:ext cx="1302430" cy="658078"/>
          </a:xfrm>
          <a:prstGeom prst="rect">
            <a:avLst/>
          </a:prstGeom>
        </p:spPr>
      </p:pic>
      <p:pic>
        <p:nvPicPr>
          <p:cNvPr id="1026" name="Picture 2" descr="https://gss0.bdstatic.com/94o3dSag_xI4khGkpoWK1HF6hhy/baike/c0%3Dbaike150%2C5%2C5%2C150%2C50/sign=db37d3b8454a20a425133495f13bf347/3b87e950352ac65c8819edd9f1f2b21193138a7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28" y="3029703"/>
            <a:ext cx="1302429" cy="66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582885" y="1640372"/>
            <a:ext cx="62919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>
                <a:hlinkClick r:id="rId6"/>
              </a:rPr>
              <a:t>https://</a:t>
            </a:r>
            <a:r>
              <a:rPr lang="en-US" altLang="zh-CN" dirty="0" smtClean="0">
                <a:hlinkClick r:id="rId6"/>
              </a:rPr>
              <a:t>github.com/XiaoMi/pegasus/wiki/Cpp</a:t>
            </a:r>
            <a:r>
              <a:rPr lang="zh-CN" altLang="en-US" dirty="0" smtClean="0">
                <a:hlinkClick r:id="rId6"/>
              </a:rPr>
              <a:t>客户端文档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93275" y="2376977"/>
            <a:ext cx="62919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 smtClean="0">
                <a:hlinkClick r:id="rId7"/>
              </a:rPr>
              <a:t>https://github.com/XiaoMi/pegasus/wiki/Java</a:t>
            </a:r>
            <a:r>
              <a:rPr lang="zh-CN" altLang="en-US" dirty="0" smtClean="0">
                <a:hlinkClick r:id="rId7"/>
              </a:rPr>
              <a:t>客户端文档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82883" y="3177226"/>
            <a:ext cx="6291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8"/>
              </a:rPr>
              <a:t>https://github.com/XiaoMi/pegasus/wiki/Python</a:t>
            </a:r>
            <a:r>
              <a:rPr lang="zh-CN" altLang="en-US" dirty="0" smtClean="0">
                <a:hlinkClick r:id="rId8"/>
              </a:rPr>
              <a:t>客户端文档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582885" y="3987106"/>
            <a:ext cx="6291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9"/>
              </a:rPr>
              <a:t>https://github.com/XiaoMi/pegasus/wiki/Go</a:t>
            </a:r>
            <a:r>
              <a:rPr lang="zh-CN" altLang="en-US" dirty="0" smtClean="0">
                <a:hlinkClick r:id="rId9"/>
              </a:rPr>
              <a:t>客户端文档</a:t>
            </a:r>
            <a:endParaRPr lang="zh-CN" altLang="en-US" dirty="0"/>
          </a:p>
        </p:txBody>
      </p:sp>
      <p:sp>
        <p:nvSpPr>
          <p:cNvPr id="12" name="文本框 67"/>
          <p:cNvSpPr txBox="1"/>
          <p:nvPr/>
        </p:nvSpPr>
        <p:spPr>
          <a:xfrm>
            <a:off x="549594" y="6114030"/>
            <a:ext cx="8114260" cy="43936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4679" tIns="34679" rIns="34679" bIns="3467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rgbClr val="002060"/>
                </a:solidFill>
              </a:rPr>
              <a:t>其他语言需求？欢迎 </a:t>
            </a:r>
            <a:r>
              <a:rPr lang="zh-CN" altLang="en-US" sz="2400" dirty="0" smtClean="0">
                <a:solidFill>
                  <a:srgbClr val="C00000"/>
                </a:solidFill>
              </a:rPr>
              <a:t>联系我们 </a:t>
            </a:r>
            <a:r>
              <a:rPr lang="zh-CN" altLang="en-US" sz="2400" dirty="0" smtClean="0">
                <a:solidFill>
                  <a:srgbClr val="002060"/>
                </a:solidFill>
              </a:rPr>
              <a:t>或者 </a:t>
            </a:r>
            <a:r>
              <a:rPr lang="zh-CN" altLang="en-US" sz="2400" dirty="0" smtClean="0">
                <a:solidFill>
                  <a:srgbClr val="00B050"/>
                </a:solidFill>
              </a:rPr>
              <a:t>参与贡献</a:t>
            </a:r>
            <a:endParaRPr lang="en-US" altLang="zh-CN" sz="2400" dirty="0">
              <a:solidFill>
                <a:srgbClr val="00B05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631" y="4715218"/>
            <a:ext cx="1302431" cy="40020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582885" y="4730656"/>
            <a:ext cx="6378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11"/>
              </a:rPr>
              <a:t>https://github.com/XiaoMi/pegasus/wiki/Node.js</a:t>
            </a:r>
            <a:r>
              <a:rPr lang="zh-CN" altLang="en-US" dirty="0" smtClean="0">
                <a:hlinkClick r:id="rId11"/>
              </a:rPr>
              <a:t>客户端文档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7284" y="3873390"/>
            <a:ext cx="1285115" cy="653586"/>
          </a:xfrm>
          <a:prstGeom prst="rect">
            <a:avLst/>
          </a:prstGeom>
        </p:spPr>
      </p:pic>
      <p:pic>
        <p:nvPicPr>
          <p:cNvPr id="1030" name="Picture 6" descr="https://timgsa.baidu.com/timg?image&amp;quality=80&amp;size=b9999_10000&amp;sec=1540894803837&amp;di=7a228578ff570f4e26ec7b6f97340ee9&amp;imgtype=0&amp;src=http%3A%2F%2Fstatic.leiphone.com%2Fuploads%2Fnew%2Farticle%2F740_740%2F201701%2F5875e132e9be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80" y="5473988"/>
            <a:ext cx="1217521" cy="36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2593275" y="5447407"/>
            <a:ext cx="6367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9"/>
              </a:rPr>
              <a:t>https://github.com/XiaoMi/pegasus/wiki/Scala</a:t>
            </a:r>
            <a:r>
              <a:rPr lang="zh-CN" altLang="en-US" dirty="0" smtClean="0">
                <a:hlinkClick r:id="rId9"/>
              </a:rPr>
              <a:t>客户端文档</a:t>
            </a:r>
            <a:endParaRPr lang="zh-CN" altLang="en-US" dirty="0"/>
          </a:p>
        </p:txBody>
      </p:sp>
      <p:pic>
        <p:nvPicPr>
          <p:cNvPr id="21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6933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客户端接口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4" name="文本框 67"/>
          <p:cNvSpPr txBox="1"/>
          <p:nvPr/>
        </p:nvSpPr>
        <p:spPr>
          <a:xfrm>
            <a:off x="679521" y="1635048"/>
            <a:ext cx="8114260" cy="43936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4679" tIns="34679" rIns="34679" bIns="3467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rgbClr val="002060"/>
                </a:solidFill>
              </a:rPr>
              <a:t>三种接口区别：</a:t>
            </a:r>
            <a:r>
              <a:rPr lang="en-US" altLang="zh-CN" sz="2400" dirty="0" smtClean="0">
                <a:solidFill>
                  <a:srgbClr val="002060"/>
                </a:solidFill>
              </a:rPr>
              <a:t>get</a:t>
            </a:r>
            <a:r>
              <a:rPr lang="zh-CN" altLang="en-US" sz="2400" dirty="0" smtClean="0">
                <a:solidFill>
                  <a:srgbClr val="002060"/>
                </a:solidFill>
              </a:rPr>
              <a:t>、</a:t>
            </a:r>
            <a:r>
              <a:rPr lang="en-US" altLang="zh-CN" sz="2400" dirty="0" err="1" smtClean="0">
                <a:solidFill>
                  <a:srgbClr val="002060"/>
                </a:solidFill>
              </a:rPr>
              <a:t>multiGet</a:t>
            </a:r>
            <a:r>
              <a:rPr lang="zh-CN" altLang="en-US" sz="2400" dirty="0" smtClean="0">
                <a:solidFill>
                  <a:srgbClr val="002060"/>
                </a:solidFill>
              </a:rPr>
              <a:t>、</a:t>
            </a:r>
            <a:r>
              <a:rPr lang="en-US" altLang="zh-CN" sz="2400" dirty="0" err="1" smtClean="0">
                <a:solidFill>
                  <a:srgbClr val="002060"/>
                </a:solidFill>
              </a:rPr>
              <a:t>batchGet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09475" y="3635136"/>
            <a:ext cx="176681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en-US" altLang="zh-CN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multiGet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40780" y="2279145"/>
            <a:ext cx="176681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en-US" altLang="zh-CN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get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40780" y="5259859"/>
            <a:ext cx="176681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en-US" altLang="zh-CN" sz="2400" dirty="0" err="1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batchGet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43599" y="2463810"/>
            <a:ext cx="968809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HashKey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80779" y="2463810"/>
            <a:ext cx="909701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60351" y="2463810"/>
            <a:ext cx="6685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290481" y="2674599"/>
            <a:ext cx="3089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51794" y="3805691"/>
            <a:ext cx="968809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HashKey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64807" y="3334210"/>
            <a:ext cx="909701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274509" y="3544999"/>
            <a:ext cx="3089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364807" y="3800312"/>
            <a:ext cx="909701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5274509" y="4011101"/>
            <a:ext cx="3089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4364807" y="4281104"/>
            <a:ext cx="909701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5274509" y="4491893"/>
            <a:ext cx="3089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右大括号 30"/>
          <p:cNvSpPr/>
          <p:nvPr/>
        </p:nvSpPr>
        <p:spPr>
          <a:xfrm rot="10800000">
            <a:off x="4168222" y="3388969"/>
            <a:ext cx="184220" cy="1244264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="horz" wrap="square" lIns="91439" tIns="45719" rIns="91439" bIns="45719" numCol="1" spcCol="38100" rtlCol="0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650077" y="3334210"/>
            <a:ext cx="6685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660351" y="3805691"/>
            <a:ext cx="6685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660351" y="4277172"/>
            <a:ext cx="6685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233325" y="5054101"/>
            <a:ext cx="968809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HashKey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370505" y="5054101"/>
            <a:ext cx="909701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650077" y="5054101"/>
            <a:ext cx="6685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280207" y="5264890"/>
            <a:ext cx="3089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3233325" y="5567435"/>
            <a:ext cx="968809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HashKey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370505" y="5567435"/>
            <a:ext cx="909701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650077" y="5567435"/>
            <a:ext cx="6685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>
            <a:off x="5280207" y="5778224"/>
            <a:ext cx="3089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3233325" y="6062264"/>
            <a:ext cx="968809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HashKey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370505" y="6062264"/>
            <a:ext cx="909701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650077" y="6062264"/>
            <a:ext cx="6685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5280207" y="6273053"/>
            <a:ext cx="3089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95901" y="3215813"/>
            <a:ext cx="819788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595901" y="4888788"/>
            <a:ext cx="819788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6927525" y="2336314"/>
            <a:ext cx="15103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读单条数据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927525" y="3482526"/>
            <a:ext cx="164022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一次读取同一</a:t>
            </a:r>
            <a:r>
              <a:rPr lang="en-US" altLang="zh-CN" dirty="0" smtClean="0"/>
              <a:t>HashKey</a:t>
            </a:r>
            <a:r>
              <a:rPr lang="zh-CN" altLang="en-US" dirty="0" smtClean="0"/>
              <a:t>下的多条数据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936902" y="5150709"/>
            <a:ext cx="181668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Get</a:t>
            </a:r>
            <a:r>
              <a:rPr lang="zh-CN" altLang="en-US" dirty="0" smtClean="0"/>
              <a:t>的批量封装，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可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能需要访问多个节点获取数据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7187833" y="2777671"/>
            <a:ext cx="855495" cy="340517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原子操作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7187832" y="4460670"/>
            <a:ext cx="855495" cy="340517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原子操作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7069008" y="6156493"/>
            <a:ext cx="1093141" cy="340517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非原子操作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48421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Java</a:t>
            </a:r>
            <a:r>
              <a:rPr lang="zh-CN" altLang="en-US" dirty="0" smtClean="0">
                <a:solidFill>
                  <a:srgbClr val="002060"/>
                </a:solidFill>
              </a:rPr>
              <a:t>客户端最佳实践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52102" y="1708859"/>
            <a:ext cx="1971339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2400" dirty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线</a:t>
            </a:r>
            <a:r>
              <a:rPr lang="zh-CN" altLang="en-US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程安全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3414831" y="1873300"/>
            <a:ext cx="5249022" cy="4230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/>
              <a:t>所有</a:t>
            </a:r>
            <a:r>
              <a:rPr lang="zh-CN" altLang="en-US" sz="1800" dirty="0" smtClean="0"/>
              <a:t>接</a:t>
            </a:r>
            <a:r>
              <a:rPr lang="zh-CN" altLang="en-US" sz="1800" dirty="0"/>
              <a:t>口都是线程安全</a:t>
            </a:r>
            <a:r>
              <a:rPr lang="zh-CN" altLang="en-US" sz="1800" dirty="0" smtClean="0"/>
              <a:t>的，不用担心多线程问题</a:t>
            </a:r>
            <a:endParaRPr lang="en-US" altLang="zh-CN" sz="1800" b="1" dirty="0">
              <a:solidFill>
                <a:srgbClr val="00206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52102" y="2890640"/>
            <a:ext cx="197134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并发性能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152102" y="4074526"/>
            <a:ext cx="197134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en-US" altLang="zh-CN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Client</a:t>
            </a:r>
            <a:r>
              <a:rPr lang="zh-CN" altLang="en-US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单例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3414831" y="2890640"/>
            <a:ext cx="5428086" cy="7716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/>
              <a:t>客户端底</a:t>
            </a:r>
            <a:r>
              <a:rPr lang="zh-CN" altLang="en-US" sz="1800" dirty="0" smtClean="0"/>
              <a:t>层是</a:t>
            </a:r>
            <a:r>
              <a:rPr lang="zh-CN" altLang="en-US" sz="1800" dirty="0"/>
              <a:t>异</a:t>
            </a:r>
            <a:r>
              <a:rPr lang="zh-CN" altLang="en-US" sz="1800" dirty="0" smtClean="0"/>
              <a:t>步方式实</a:t>
            </a:r>
            <a:r>
              <a:rPr lang="zh-CN" altLang="en-US" sz="1800" dirty="0"/>
              <a:t>现的，可支持较大并</a:t>
            </a:r>
            <a:r>
              <a:rPr lang="zh-CN" altLang="en-US" sz="1800" dirty="0" smtClean="0"/>
              <a:t>发，</a:t>
            </a:r>
            <a:endParaRPr lang="en-US" altLang="zh-CN" sz="18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 smtClean="0"/>
              <a:t>不用担心性能问题</a:t>
            </a:r>
            <a:endParaRPr lang="en-US" altLang="zh-CN" sz="18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zh-CN" sz="1800" b="1" dirty="0">
              <a:solidFill>
                <a:srgbClr val="002060"/>
              </a:solidFill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3414831" y="4074526"/>
            <a:ext cx="5428086" cy="7716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 smtClean="0"/>
              <a:t>通过 </a:t>
            </a:r>
            <a:r>
              <a:rPr lang="en-US" altLang="zh-CN" sz="1800" dirty="0" err="1" smtClean="0"/>
              <a:t>getSingletonClient</a:t>
            </a:r>
            <a:r>
              <a:rPr lang="en-US" altLang="zh-CN" sz="1800" dirty="0" smtClean="0"/>
              <a:t>() </a:t>
            </a:r>
            <a:r>
              <a:rPr lang="zh-CN" altLang="en-US" sz="1800" dirty="0" smtClean="0"/>
              <a:t>获得的</a:t>
            </a:r>
            <a:r>
              <a:rPr lang="en-US" altLang="zh-CN" sz="1800" dirty="0" smtClean="0"/>
              <a:t>Client</a:t>
            </a:r>
            <a:r>
              <a:rPr lang="zh-CN" altLang="en-US" sz="1800" dirty="0" smtClean="0"/>
              <a:t>是单例，</a:t>
            </a:r>
            <a:endParaRPr lang="en-US" altLang="zh-CN" sz="18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 smtClean="0"/>
              <a:t>可以重复使用，避免重复开辟资源</a:t>
            </a:r>
            <a:endParaRPr lang="en-US" altLang="zh-CN" sz="1800" dirty="0" smtClean="0"/>
          </a:p>
        </p:txBody>
      </p:sp>
      <p:sp>
        <p:nvSpPr>
          <p:cNvPr id="10" name="矩形 9"/>
          <p:cNvSpPr/>
          <p:nvPr/>
        </p:nvSpPr>
        <p:spPr>
          <a:xfrm>
            <a:off x="1335447" y="6331462"/>
            <a:ext cx="7507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https://github.com/XiaoMi/pegasus/wiki/Java</a:t>
            </a:r>
            <a:r>
              <a:rPr lang="zh-CN" altLang="en-US" dirty="0" smtClean="0">
                <a:hlinkClick r:id="rId4"/>
              </a:rPr>
              <a:t>客户端文档</a:t>
            </a:r>
            <a:r>
              <a:rPr lang="en-US" altLang="zh-CN" dirty="0" smtClean="0">
                <a:hlinkClick r:id="rId4"/>
              </a:rPr>
              <a:t>#</a:t>
            </a:r>
            <a:r>
              <a:rPr lang="zh-CN" altLang="en-US" dirty="0" smtClean="0">
                <a:hlinkClick r:id="rId4"/>
              </a:rPr>
              <a:t>最佳实践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152102" y="5257657"/>
            <a:ext cx="197134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翻页功能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3414831" y="5453859"/>
            <a:ext cx="5428086" cy="4365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 smtClean="0"/>
              <a:t>通过客户端提供的接口，能够轻松实现数据翻页功能</a:t>
            </a:r>
            <a:endParaRPr lang="en-US" altLang="zh-CN" sz="1800" dirty="0" smtClean="0"/>
          </a:p>
        </p:txBody>
      </p:sp>
      <p:cxnSp>
        <p:nvCxnSpPr>
          <p:cNvPr id="15" name="直接连接符 14"/>
          <p:cNvCxnSpPr/>
          <p:nvPr/>
        </p:nvCxnSpPr>
        <p:spPr>
          <a:xfrm>
            <a:off x="534941" y="2632339"/>
            <a:ext cx="819788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34941" y="3829768"/>
            <a:ext cx="819788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4941" y="5073090"/>
            <a:ext cx="819788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899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1"/>
          <p:cNvSpPr/>
          <p:nvPr/>
        </p:nvSpPr>
        <p:spPr>
          <a:xfrm>
            <a:off x="679522" y="1023769"/>
            <a:ext cx="764946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Pegasus</a:t>
            </a:r>
            <a:r>
              <a:rPr lang="zh-CN" altLang="en-US" dirty="0" smtClean="0">
                <a:solidFill>
                  <a:srgbClr val="002060"/>
                </a:solidFill>
              </a:rPr>
              <a:t>是什么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14" name="文本框 67"/>
          <p:cNvSpPr txBox="1"/>
          <p:nvPr/>
        </p:nvSpPr>
        <p:spPr>
          <a:xfrm>
            <a:off x="642256" y="1958406"/>
            <a:ext cx="8114260" cy="439367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34679" tIns="34679" rIns="34679" bIns="3467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002060"/>
                </a:solidFill>
              </a:rPr>
              <a:t>一</a:t>
            </a:r>
            <a:r>
              <a:rPr lang="zh-CN" altLang="en-US" sz="2400" dirty="0" smtClean="0">
                <a:solidFill>
                  <a:srgbClr val="002060"/>
                </a:solidFill>
              </a:rPr>
              <a:t>个高可用、高性能、强一致、易伸缩的分布式</a:t>
            </a:r>
            <a:r>
              <a:rPr lang="en-US" altLang="zh-CN" sz="2400" dirty="0" smtClean="0">
                <a:solidFill>
                  <a:srgbClr val="002060"/>
                </a:solidFill>
              </a:rPr>
              <a:t>KV</a:t>
            </a:r>
            <a:r>
              <a:rPr lang="zh-CN" altLang="en-US" sz="2400" dirty="0" smtClean="0">
                <a:solidFill>
                  <a:srgbClr val="002060"/>
                </a:solidFill>
              </a:rPr>
              <a:t>存储系统</a:t>
            </a:r>
            <a:endParaRPr lang="en-US" altLang="zh-CN" sz="2400" dirty="0">
              <a:solidFill>
                <a:srgbClr val="002060"/>
              </a:solidFill>
            </a:endParaRPr>
          </a:p>
        </p:txBody>
      </p:sp>
      <p:pic>
        <p:nvPicPr>
          <p:cNvPr id="7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4202132" y="4833055"/>
            <a:ext cx="1872528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补</a:t>
            </a:r>
            <a:r>
              <a:rPr lang="en-US" altLang="zh-CN" sz="2000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HBase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所短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304873" y="3273624"/>
            <a:ext cx="1663769" cy="4103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取</a:t>
            </a:r>
            <a:r>
              <a:rPr lang="en-US" altLang="zh-CN" sz="2000" dirty="0" smtClean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HBase</a:t>
            </a:r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所长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2" y="2760766"/>
            <a:ext cx="3635287" cy="2986338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6225495" y="3530761"/>
            <a:ext cx="2425345" cy="132802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数据量较大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数据完整性要求较高</a:t>
            </a:r>
            <a:endParaRPr lang="en-US" altLang="zh-CN" dirty="0" smtClean="0"/>
          </a:p>
          <a:p>
            <a:r>
              <a:rPr lang="zh-CN" altLang="en-US" dirty="0"/>
              <a:t>性</a:t>
            </a:r>
            <a:r>
              <a:rPr lang="zh-CN" altLang="en-US" dirty="0" smtClean="0"/>
              <a:t>能和可用性要求高</a:t>
            </a:r>
            <a:endParaRPr lang="en-US" altLang="zh-CN" dirty="0"/>
          </a:p>
        </p:txBody>
      </p:sp>
      <p:cxnSp>
        <p:nvCxnSpPr>
          <p:cNvPr id="4" name="直接箭头连接符 3"/>
          <p:cNvCxnSpPr>
            <a:stCxn id="9" idx="3"/>
          </p:cNvCxnSpPr>
          <p:nvPr/>
        </p:nvCxnSpPr>
        <p:spPr>
          <a:xfrm>
            <a:off x="5968642" y="3478809"/>
            <a:ext cx="256853" cy="20518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箭头连接符 14"/>
          <p:cNvCxnSpPr/>
          <p:nvPr/>
        </p:nvCxnSpPr>
        <p:spPr>
          <a:xfrm flipV="1">
            <a:off x="5968642" y="4705547"/>
            <a:ext cx="256853" cy="33269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椭圆 15"/>
          <p:cNvSpPr/>
          <p:nvPr/>
        </p:nvSpPr>
        <p:spPr>
          <a:xfrm>
            <a:off x="6537911" y="2908445"/>
            <a:ext cx="802028" cy="51934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广告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622475" y="2908445"/>
            <a:ext cx="802028" cy="51934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金融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557815" y="4960856"/>
            <a:ext cx="802028" cy="51934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消息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642717" y="4960856"/>
            <a:ext cx="802028" cy="51934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推荐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83708" y="3581401"/>
            <a:ext cx="708917" cy="27699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业务场景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329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高级使</a:t>
            </a:r>
            <a:r>
              <a:rPr lang="zh-CN" altLang="en-US" dirty="0" smtClean="0">
                <a:solidFill>
                  <a:srgbClr val="002060"/>
                </a:solidFill>
              </a:rPr>
              <a:t>用 </a:t>
            </a:r>
            <a:r>
              <a:rPr lang="en-US" altLang="zh-CN" dirty="0" smtClean="0">
                <a:solidFill>
                  <a:srgbClr val="002060"/>
                </a:solidFill>
              </a:rPr>
              <a:t>—— TTL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6240" y="1761757"/>
            <a:ext cx="350074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支持对数据指定过期时间，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数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据过期后就无法读取到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911339" y="1708956"/>
            <a:ext cx="176681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en-US" altLang="zh-CN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TTL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482267" y="3329135"/>
            <a:ext cx="6369703" cy="277960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圆柱形 2"/>
          <p:cNvSpPr/>
          <p:nvPr/>
        </p:nvSpPr>
        <p:spPr>
          <a:xfrm>
            <a:off x="5498791" y="4295321"/>
            <a:ext cx="1983480" cy="1290775"/>
          </a:xfrm>
          <a:prstGeom prst="can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5171" y="4242462"/>
            <a:ext cx="111072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RocksDB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流程图: 联系 6"/>
          <p:cNvSpPr/>
          <p:nvPr/>
        </p:nvSpPr>
        <p:spPr>
          <a:xfrm>
            <a:off x="3013785" y="3979165"/>
            <a:ext cx="780836" cy="519348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3013785" y="5357028"/>
            <a:ext cx="780836" cy="519348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Get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笑脸 8"/>
          <p:cNvSpPr/>
          <p:nvPr/>
        </p:nvSpPr>
        <p:spPr>
          <a:xfrm>
            <a:off x="589084" y="4362129"/>
            <a:ext cx="770562" cy="708377"/>
          </a:xfrm>
          <a:prstGeom prst="smileyFac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59646" y="4326777"/>
            <a:ext cx="1654139" cy="25967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箭头连接符 14"/>
          <p:cNvCxnSpPr>
            <a:stCxn id="10" idx="2"/>
          </p:cNvCxnSpPr>
          <p:nvPr/>
        </p:nvCxnSpPr>
        <p:spPr>
          <a:xfrm flipH="1" flipV="1">
            <a:off x="1359646" y="4885545"/>
            <a:ext cx="1654139" cy="73115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矩形 18"/>
          <p:cNvSpPr/>
          <p:nvPr/>
        </p:nvSpPr>
        <p:spPr>
          <a:xfrm>
            <a:off x="1408938" y="4046815"/>
            <a:ext cx="6685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直接箭头连接符 19"/>
          <p:cNvCxnSpPr>
            <a:stCxn id="7" idx="6"/>
          </p:cNvCxnSpPr>
          <p:nvPr/>
        </p:nvCxnSpPr>
        <p:spPr>
          <a:xfrm>
            <a:off x="3794621" y="4238839"/>
            <a:ext cx="1704170" cy="57596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矩形 22"/>
          <p:cNvSpPr/>
          <p:nvPr/>
        </p:nvSpPr>
        <p:spPr>
          <a:xfrm>
            <a:off x="5542979" y="4805490"/>
            <a:ext cx="1217857" cy="36933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ExpireTime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68981" y="4808846"/>
            <a:ext cx="6685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40508" y="3786776"/>
            <a:ext cx="418849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 smtClean="0"/>
              <a:t>TTL</a:t>
            </a:r>
            <a:r>
              <a:rPr lang="zh-CN" altLang="en-US" sz="1400" dirty="0" smtClean="0"/>
              <a:t>设置：</a:t>
            </a: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ExpireTime = CurrentTime</a:t>
            </a:r>
            <a:r>
              <a:rPr kumimoji="0" lang="en-US" altLang="zh-CN" sz="1400" b="1" i="0" u="none" strike="noStrike" cap="none" spc="0" normalizeH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+ TTL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直接箭头连接符 25"/>
          <p:cNvCxnSpPr>
            <a:endCxn id="10" idx="6"/>
          </p:cNvCxnSpPr>
          <p:nvPr/>
        </p:nvCxnSpPr>
        <p:spPr>
          <a:xfrm flipH="1">
            <a:off x="3794621" y="5178176"/>
            <a:ext cx="1704170" cy="43852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文本框 29"/>
          <p:cNvSpPr txBox="1"/>
          <p:nvPr/>
        </p:nvSpPr>
        <p:spPr>
          <a:xfrm>
            <a:off x="3733833" y="5737074"/>
            <a:ext cx="402315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 smtClean="0"/>
              <a:t>TTL</a:t>
            </a:r>
            <a:r>
              <a:rPr lang="zh-CN" altLang="en-US" sz="1400" dirty="0" smtClean="0"/>
              <a:t>过滤</a:t>
            </a:r>
            <a:r>
              <a:rPr lang="zh-CN" altLang="en-US" sz="1400" dirty="0"/>
              <a:t>：</a:t>
            </a: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ExpireTime &lt;</a:t>
            </a:r>
            <a:r>
              <a:rPr kumimoji="0" lang="en-US" altLang="zh-CN" sz="1400" b="1" i="0" u="none" strike="noStrike" cap="none" spc="0" normalizeH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CurrentTime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左右箭头 30"/>
          <p:cNvSpPr/>
          <p:nvPr/>
        </p:nvSpPr>
        <p:spPr>
          <a:xfrm>
            <a:off x="7513444" y="4917855"/>
            <a:ext cx="430882" cy="192271"/>
          </a:xfrm>
          <a:prstGeom prst="left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955405" y="4663720"/>
            <a:ext cx="956118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后</a:t>
            </a:r>
            <a:r>
              <a:rPr lang="zh-CN" altLang="en-US" sz="1400" dirty="0" smtClean="0"/>
              <a:t>台</a:t>
            </a:r>
            <a:r>
              <a:rPr lang="zh-CN" altLang="en-US" sz="1400" dirty="0"/>
              <a:t>线</a:t>
            </a:r>
            <a:r>
              <a:rPr lang="zh-CN" altLang="en-US" sz="1400" dirty="0" smtClean="0"/>
              <a:t>程负责清理垃圾数据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8812" y="5356418"/>
            <a:ext cx="668534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641770" y="5366626"/>
            <a:ext cx="87716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cap="none" spc="0" dirty="0" smtClean="0">
                <a:ln/>
                <a:solidFill>
                  <a:schemeClr val="bg2"/>
                </a:solidFill>
                <a:effectLst/>
              </a:rPr>
              <a:t>不存在</a:t>
            </a:r>
            <a:endParaRPr lang="zh-CN" altLang="en-US" cap="none" spc="0" dirty="0">
              <a:ln/>
              <a:solidFill>
                <a:schemeClr val="bg2"/>
              </a:solidFill>
              <a:effectLst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74677" y="5392905"/>
            <a:ext cx="32276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 smtClean="0"/>
              <a:t>or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21" y="2763552"/>
            <a:ext cx="8172450" cy="25717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7326597" y="2784100"/>
            <a:ext cx="1638388" cy="25717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458789" y="3297074"/>
            <a:ext cx="19133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 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35448" y="6331462"/>
            <a:ext cx="6933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5"/>
              </a:rPr>
              <a:t>https://github.com/XiaoMi/pegasus/wiki/Java</a:t>
            </a:r>
            <a:r>
              <a:rPr lang="zh-CN" altLang="en-US" dirty="0" smtClean="0">
                <a:hlinkClick r:id="rId5"/>
              </a:rPr>
              <a:t>客户端文档</a:t>
            </a:r>
            <a:r>
              <a:rPr lang="en-US" altLang="zh-CN" dirty="0" smtClean="0">
                <a:hlinkClick r:id="rId5"/>
              </a:rPr>
              <a:t>#</a:t>
            </a:r>
            <a:r>
              <a:rPr lang="en-US" altLang="zh-CN" dirty="0" err="1" smtClean="0">
                <a:hlinkClick r:id="rId5"/>
              </a:rPr>
              <a:t>ttl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9890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高</a:t>
            </a:r>
            <a:r>
              <a:rPr lang="zh-CN" altLang="en-US" dirty="0" smtClean="0">
                <a:solidFill>
                  <a:srgbClr val="002060"/>
                </a:solidFill>
              </a:rPr>
              <a:t>级使用 </a:t>
            </a:r>
            <a:r>
              <a:rPr lang="en-US" altLang="zh-CN" dirty="0" smtClean="0">
                <a:solidFill>
                  <a:srgbClr val="002060"/>
                </a:solidFill>
              </a:rPr>
              <a:t>—— </a:t>
            </a:r>
            <a:r>
              <a:rPr lang="zh-CN" altLang="en-US" dirty="0" smtClean="0">
                <a:solidFill>
                  <a:srgbClr val="002060"/>
                </a:solidFill>
              </a:rPr>
              <a:t>单行事务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1911339" y="1861357"/>
            <a:ext cx="176681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单行事务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8837" y="1932531"/>
            <a:ext cx="4928857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对同一个</a:t>
            </a:r>
            <a:r>
              <a:rPr lang="en-US" altLang="zh-CN" dirty="0" err="1" smtClean="0"/>
              <a:t>HashKey</a:t>
            </a:r>
            <a:r>
              <a:rPr lang="zh-CN" altLang="en-US" dirty="0" smtClean="0"/>
              <a:t>的写操作，保证总是原子的，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包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括</a:t>
            </a:r>
            <a:r>
              <a:rPr lang="en-US" altLang="zh-CN" dirty="0" smtClean="0"/>
              <a:t>set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multiSet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del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multiDel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incr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checkAndSet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checkAndMutate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337" y="4359732"/>
            <a:ext cx="968809" cy="36933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HashKey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54350" y="3888251"/>
            <a:ext cx="972239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54350" y="4354353"/>
            <a:ext cx="972239" cy="36933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54350" y="4835145"/>
            <a:ext cx="972239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右大括号 10"/>
          <p:cNvSpPr/>
          <p:nvPr/>
        </p:nvSpPr>
        <p:spPr>
          <a:xfrm rot="10800000">
            <a:off x="1257765" y="3943010"/>
            <a:ext cx="184220" cy="1244264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="horz" wrap="square" lIns="91439" tIns="45719" rIns="91439" bIns="45719" numCol="1" spcCol="38100" rtlCol="0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978836" y="3034145"/>
            <a:ext cx="4614446" cy="287828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49261" y="3023605"/>
            <a:ext cx="15880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 Server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30472" y="4363095"/>
            <a:ext cx="984605" cy="36933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直接箭头连接符 11"/>
          <p:cNvCxnSpPr>
            <a:stCxn id="9" idx="3"/>
            <a:endCxn id="17" idx="1"/>
          </p:cNvCxnSpPr>
          <p:nvPr/>
        </p:nvCxnSpPr>
        <p:spPr>
          <a:xfrm>
            <a:off x="2426589" y="4539018"/>
            <a:ext cx="1703883" cy="8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7" idx="3"/>
            <a:endCxn id="24" idx="0"/>
          </p:cNvCxnSpPr>
          <p:nvPr/>
        </p:nvCxnSpPr>
        <p:spPr>
          <a:xfrm flipV="1">
            <a:off x="5115077" y="4542835"/>
            <a:ext cx="1821871" cy="4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6926869" y="3912846"/>
            <a:ext cx="1520575" cy="354907"/>
          </a:xfrm>
          <a:custGeom>
            <a:avLst/>
            <a:gdLst>
              <a:gd name="connsiteX0" fmla="*/ 0 w 1520575"/>
              <a:gd name="connsiteY0" fmla="*/ 3817 h 354907"/>
              <a:gd name="connsiteX1" fmla="*/ 41097 w 1520575"/>
              <a:gd name="connsiteY1" fmla="*/ 44914 h 354907"/>
              <a:gd name="connsiteX2" fmla="*/ 236306 w 1520575"/>
              <a:gd name="connsiteY2" fmla="*/ 322316 h 354907"/>
              <a:gd name="connsiteX3" fmla="*/ 513708 w 1520575"/>
              <a:gd name="connsiteY3" fmla="*/ 55188 h 354907"/>
              <a:gd name="connsiteX4" fmla="*/ 708917 w 1520575"/>
              <a:gd name="connsiteY4" fmla="*/ 322316 h 354907"/>
              <a:gd name="connsiteX5" fmla="*/ 893852 w 1520575"/>
              <a:gd name="connsiteY5" fmla="*/ 55188 h 354907"/>
              <a:gd name="connsiteX6" fmla="*/ 1150706 w 1520575"/>
              <a:gd name="connsiteY6" fmla="*/ 342865 h 354907"/>
              <a:gd name="connsiteX7" fmla="*/ 1325366 w 1520575"/>
              <a:gd name="connsiteY7" fmla="*/ 65462 h 354907"/>
              <a:gd name="connsiteX8" fmla="*/ 1500027 w 1520575"/>
              <a:gd name="connsiteY8" fmla="*/ 312042 h 354907"/>
              <a:gd name="connsiteX9" fmla="*/ 1510301 w 1520575"/>
              <a:gd name="connsiteY9" fmla="*/ 353139 h 35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0575" h="354907">
                <a:moveTo>
                  <a:pt x="0" y="3817"/>
                </a:moveTo>
                <a:cubicBezTo>
                  <a:pt x="856" y="-2176"/>
                  <a:pt x="1713" y="-8169"/>
                  <a:pt x="41097" y="44914"/>
                </a:cubicBezTo>
                <a:cubicBezTo>
                  <a:pt x="80481" y="97997"/>
                  <a:pt x="157538" y="320604"/>
                  <a:pt x="236306" y="322316"/>
                </a:cubicBezTo>
                <a:cubicBezTo>
                  <a:pt x="315074" y="324028"/>
                  <a:pt x="434940" y="55188"/>
                  <a:pt x="513708" y="55188"/>
                </a:cubicBezTo>
                <a:cubicBezTo>
                  <a:pt x="592476" y="55188"/>
                  <a:pt x="645560" y="322316"/>
                  <a:pt x="708917" y="322316"/>
                </a:cubicBezTo>
                <a:cubicBezTo>
                  <a:pt x="772274" y="322316"/>
                  <a:pt x="820221" y="51763"/>
                  <a:pt x="893852" y="55188"/>
                </a:cubicBezTo>
                <a:cubicBezTo>
                  <a:pt x="967483" y="58613"/>
                  <a:pt x="1078787" y="341153"/>
                  <a:pt x="1150706" y="342865"/>
                </a:cubicBezTo>
                <a:cubicBezTo>
                  <a:pt x="1222625" y="344577"/>
                  <a:pt x="1267146" y="70599"/>
                  <a:pt x="1325366" y="65462"/>
                </a:cubicBezTo>
                <a:cubicBezTo>
                  <a:pt x="1383586" y="60325"/>
                  <a:pt x="1469205" y="264096"/>
                  <a:pt x="1500027" y="312042"/>
                </a:cubicBezTo>
                <a:cubicBezTo>
                  <a:pt x="1530849" y="359988"/>
                  <a:pt x="1520575" y="356563"/>
                  <a:pt x="1510301" y="353139"/>
                </a:cubicBezTo>
              </a:path>
            </a:pathLst>
          </a:cu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6936948" y="4539018"/>
            <a:ext cx="1520575" cy="354907"/>
          </a:xfrm>
          <a:custGeom>
            <a:avLst/>
            <a:gdLst>
              <a:gd name="connsiteX0" fmla="*/ 0 w 1520575"/>
              <a:gd name="connsiteY0" fmla="*/ 3817 h 354907"/>
              <a:gd name="connsiteX1" fmla="*/ 41097 w 1520575"/>
              <a:gd name="connsiteY1" fmla="*/ 44914 h 354907"/>
              <a:gd name="connsiteX2" fmla="*/ 236306 w 1520575"/>
              <a:gd name="connsiteY2" fmla="*/ 322316 h 354907"/>
              <a:gd name="connsiteX3" fmla="*/ 513708 w 1520575"/>
              <a:gd name="connsiteY3" fmla="*/ 55188 h 354907"/>
              <a:gd name="connsiteX4" fmla="*/ 708917 w 1520575"/>
              <a:gd name="connsiteY4" fmla="*/ 322316 h 354907"/>
              <a:gd name="connsiteX5" fmla="*/ 893852 w 1520575"/>
              <a:gd name="connsiteY5" fmla="*/ 55188 h 354907"/>
              <a:gd name="connsiteX6" fmla="*/ 1150706 w 1520575"/>
              <a:gd name="connsiteY6" fmla="*/ 342865 h 354907"/>
              <a:gd name="connsiteX7" fmla="*/ 1325366 w 1520575"/>
              <a:gd name="connsiteY7" fmla="*/ 65462 h 354907"/>
              <a:gd name="connsiteX8" fmla="*/ 1500027 w 1520575"/>
              <a:gd name="connsiteY8" fmla="*/ 312042 h 354907"/>
              <a:gd name="connsiteX9" fmla="*/ 1510301 w 1520575"/>
              <a:gd name="connsiteY9" fmla="*/ 353139 h 35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0575" h="354907">
                <a:moveTo>
                  <a:pt x="0" y="3817"/>
                </a:moveTo>
                <a:cubicBezTo>
                  <a:pt x="856" y="-2176"/>
                  <a:pt x="1713" y="-8169"/>
                  <a:pt x="41097" y="44914"/>
                </a:cubicBezTo>
                <a:cubicBezTo>
                  <a:pt x="80481" y="97997"/>
                  <a:pt x="157538" y="320604"/>
                  <a:pt x="236306" y="322316"/>
                </a:cubicBezTo>
                <a:cubicBezTo>
                  <a:pt x="315074" y="324028"/>
                  <a:pt x="434940" y="55188"/>
                  <a:pt x="513708" y="55188"/>
                </a:cubicBezTo>
                <a:cubicBezTo>
                  <a:pt x="592476" y="55188"/>
                  <a:pt x="645560" y="322316"/>
                  <a:pt x="708917" y="322316"/>
                </a:cubicBezTo>
                <a:cubicBezTo>
                  <a:pt x="772274" y="322316"/>
                  <a:pt x="820221" y="51763"/>
                  <a:pt x="893852" y="55188"/>
                </a:cubicBezTo>
                <a:cubicBezTo>
                  <a:pt x="967483" y="58613"/>
                  <a:pt x="1078787" y="341153"/>
                  <a:pt x="1150706" y="342865"/>
                </a:cubicBezTo>
                <a:cubicBezTo>
                  <a:pt x="1222625" y="344577"/>
                  <a:pt x="1267146" y="70599"/>
                  <a:pt x="1325366" y="65462"/>
                </a:cubicBezTo>
                <a:cubicBezTo>
                  <a:pt x="1383586" y="60325"/>
                  <a:pt x="1469205" y="264096"/>
                  <a:pt x="1500027" y="312042"/>
                </a:cubicBezTo>
                <a:cubicBezTo>
                  <a:pt x="1530849" y="359988"/>
                  <a:pt x="1520575" y="356563"/>
                  <a:pt x="1510301" y="353139"/>
                </a:cubicBezTo>
              </a:path>
            </a:pathLst>
          </a:cu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6936949" y="5144174"/>
            <a:ext cx="1520575" cy="354907"/>
          </a:xfrm>
          <a:custGeom>
            <a:avLst/>
            <a:gdLst>
              <a:gd name="connsiteX0" fmla="*/ 0 w 1520575"/>
              <a:gd name="connsiteY0" fmla="*/ 3817 h 354907"/>
              <a:gd name="connsiteX1" fmla="*/ 41097 w 1520575"/>
              <a:gd name="connsiteY1" fmla="*/ 44914 h 354907"/>
              <a:gd name="connsiteX2" fmla="*/ 236306 w 1520575"/>
              <a:gd name="connsiteY2" fmla="*/ 322316 h 354907"/>
              <a:gd name="connsiteX3" fmla="*/ 513708 w 1520575"/>
              <a:gd name="connsiteY3" fmla="*/ 55188 h 354907"/>
              <a:gd name="connsiteX4" fmla="*/ 708917 w 1520575"/>
              <a:gd name="connsiteY4" fmla="*/ 322316 h 354907"/>
              <a:gd name="connsiteX5" fmla="*/ 893852 w 1520575"/>
              <a:gd name="connsiteY5" fmla="*/ 55188 h 354907"/>
              <a:gd name="connsiteX6" fmla="*/ 1150706 w 1520575"/>
              <a:gd name="connsiteY6" fmla="*/ 342865 h 354907"/>
              <a:gd name="connsiteX7" fmla="*/ 1325366 w 1520575"/>
              <a:gd name="connsiteY7" fmla="*/ 65462 h 354907"/>
              <a:gd name="connsiteX8" fmla="*/ 1500027 w 1520575"/>
              <a:gd name="connsiteY8" fmla="*/ 312042 h 354907"/>
              <a:gd name="connsiteX9" fmla="*/ 1510301 w 1520575"/>
              <a:gd name="connsiteY9" fmla="*/ 353139 h 35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0575" h="354907">
                <a:moveTo>
                  <a:pt x="0" y="3817"/>
                </a:moveTo>
                <a:cubicBezTo>
                  <a:pt x="856" y="-2176"/>
                  <a:pt x="1713" y="-8169"/>
                  <a:pt x="41097" y="44914"/>
                </a:cubicBezTo>
                <a:cubicBezTo>
                  <a:pt x="80481" y="97997"/>
                  <a:pt x="157538" y="320604"/>
                  <a:pt x="236306" y="322316"/>
                </a:cubicBezTo>
                <a:cubicBezTo>
                  <a:pt x="315074" y="324028"/>
                  <a:pt x="434940" y="55188"/>
                  <a:pt x="513708" y="55188"/>
                </a:cubicBezTo>
                <a:cubicBezTo>
                  <a:pt x="592476" y="55188"/>
                  <a:pt x="645560" y="322316"/>
                  <a:pt x="708917" y="322316"/>
                </a:cubicBezTo>
                <a:cubicBezTo>
                  <a:pt x="772274" y="322316"/>
                  <a:pt x="820221" y="51763"/>
                  <a:pt x="893852" y="55188"/>
                </a:cubicBezTo>
                <a:cubicBezTo>
                  <a:pt x="967483" y="58613"/>
                  <a:pt x="1078787" y="341153"/>
                  <a:pt x="1150706" y="342865"/>
                </a:cubicBezTo>
                <a:cubicBezTo>
                  <a:pt x="1222625" y="344577"/>
                  <a:pt x="1267146" y="70599"/>
                  <a:pt x="1325366" y="65462"/>
                </a:cubicBezTo>
                <a:cubicBezTo>
                  <a:pt x="1383586" y="60325"/>
                  <a:pt x="1469205" y="264096"/>
                  <a:pt x="1500027" y="312042"/>
                </a:cubicBezTo>
                <a:cubicBezTo>
                  <a:pt x="1530849" y="359988"/>
                  <a:pt x="1520575" y="356563"/>
                  <a:pt x="1510301" y="353139"/>
                </a:cubicBezTo>
              </a:path>
            </a:pathLst>
          </a:cu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30472" y="3668733"/>
            <a:ext cx="984605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130472" y="5054119"/>
            <a:ext cx="984605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551385" y="3603044"/>
            <a:ext cx="1346159" cy="817243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同一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HashKey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的数据写入同一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252734" y="3603045"/>
            <a:ext cx="1508667" cy="817243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同一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</a:t>
            </a: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的操作在同一线程内串行执行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54541" y="3668733"/>
            <a:ext cx="81625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thread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52192" y="4327912"/>
            <a:ext cx="81625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thread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454541" y="4927413"/>
            <a:ext cx="81625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thread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35448" y="6331462"/>
            <a:ext cx="6559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github.com/XiaoMi/pegasus/wiki/</a:t>
            </a:r>
            <a:r>
              <a:rPr lang="zh-CN" altLang="en-US" dirty="0" smtClean="0">
                <a:hlinkClick r:id="rId4"/>
              </a:rPr>
              <a:t>单行原子操作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8089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高级使</a:t>
            </a:r>
            <a:r>
              <a:rPr lang="zh-CN" altLang="en-US" dirty="0" smtClean="0">
                <a:solidFill>
                  <a:srgbClr val="002060"/>
                </a:solidFill>
              </a:rPr>
              <a:t>用 </a:t>
            </a:r>
            <a:r>
              <a:rPr lang="en-US" altLang="zh-CN" dirty="0" smtClean="0">
                <a:solidFill>
                  <a:srgbClr val="002060"/>
                </a:solidFill>
              </a:rPr>
              <a:t>—— </a:t>
            </a:r>
            <a:r>
              <a:rPr lang="zh-CN" altLang="en-US" dirty="0">
                <a:solidFill>
                  <a:srgbClr val="002060"/>
                </a:solidFill>
              </a:rPr>
              <a:t>条</a:t>
            </a:r>
            <a:r>
              <a:rPr lang="zh-CN" altLang="en-US" dirty="0" smtClean="0">
                <a:solidFill>
                  <a:srgbClr val="002060"/>
                </a:solidFill>
              </a:rPr>
              <a:t>件过滤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1911339" y="1861357"/>
            <a:ext cx="176681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条件过滤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8837" y="1932531"/>
            <a:ext cx="492885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对</a:t>
            </a:r>
            <a:r>
              <a:rPr lang="en-US" altLang="zh-CN" dirty="0" err="1" smtClean="0"/>
              <a:t>HashKey</a:t>
            </a:r>
            <a:r>
              <a:rPr lang="zh-CN" altLang="en-US" dirty="0" smtClean="0"/>
              <a:t>或者</a:t>
            </a:r>
            <a:r>
              <a:rPr lang="en-US" altLang="zh-CN" dirty="0" smtClean="0"/>
              <a:t>SortKey</a:t>
            </a:r>
            <a:r>
              <a:rPr lang="zh-CN" altLang="en-US" dirty="0" smtClean="0"/>
              <a:t>进行字符串匹配，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只有符合条件的结果才会返回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142204" y="3602346"/>
            <a:ext cx="1163718" cy="4086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匹配类型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74438" y="2832974"/>
            <a:ext cx="2116476" cy="51934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前缀匹配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74438" y="3546982"/>
            <a:ext cx="2116476" cy="51934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后</a:t>
            </a: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缀匹配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474438" y="4260990"/>
            <a:ext cx="2116476" cy="51934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任意位置匹配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直接箭头连接符 6"/>
          <p:cNvCxnSpPr>
            <a:stCxn id="2" idx="3"/>
            <a:endCxn id="3" idx="2"/>
          </p:cNvCxnSpPr>
          <p:nvPr/>
        </p:nvCxnSpPr>
        <p:spPr>
          <a:xfrm flipV="1">
            <a:off x="3305922" y="3092648"/>
            <a:ext cx="1168516" cy="71400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箭头连接符 12"/>
          <p:cNvCxnSpPr>
            <a:stCxn id="2" idx="3"/>
            <a:endCxn id="9" idx="2"/>
          </p:cNvCxnSpPr>
          <p:nvPr/>
        </p:nvCxnSpPr>
        <p:spPr>
          <a:xfrm>
            <a:off x="3305922" y="3806656"/>
            <a:ext cx="1168516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接箭头连接符 15"/>
          <p:cNvCxnSpPr>
            <a:stCxn id="2" idx="3"/>
            <a:endCxn id="10" idx="2"/>
          </p:cNvCxnSpPr>
          <p:nvPr/>
        </p:nvCxnSpPr>
        <p:spPr>
          <a:xfrm>
            <a:off x="3305922" y="3806656"/>
            <a:ext cx="1168516" cy="71400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圆角矩形 18"/>
          <p:cNvSpPr/>
          <p:nvPr/>
        </p:nvSpPr>
        <p:spPr>
          <a:xfrm>
            <a:off x="2142204" y="5365578"/>
            <a:ext cx="1163718" cy="4086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支持操作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59657" y="5004158"/>
            <a:ext cx="1434276" cy="51934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multiGet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3978837" y="5675906"/>
            <a:ext cx="1415096" cy="51934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scan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直接箭头连接符 21"/>
          <p:cNvCxnSpPr>
            <a:stCxn id="19" idx="3"/>
            <a:endCxn id="20" idx="2"/>
          </p:cNvCxnSpPr>
          <p:nvPr/>
        </p:nvCxnSpPr>
        <p:spPr>
          <a:xfrm flipV="1">
            <a:off x="3305922" y="5263832"/>
            <a:ext cx="653735" cy="30605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/>
          <p:cNvCxnSpPr>
            <a:stCxn id="19" idx="3"/>
            <a:endCxn id="21" idx="2"/>
          </p:cNvCxnSpPr>
          <p:nvPr/>
        </p:nvCxnSpPr>
        <p:spPr>
          <a:xfrm>
            <a:off x="3305922" y="5569888"/>
            <a:ext cx="672915" cy="36569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文本框 27"/>
          <p:cNvSpPr txBox="1"/>
          <p:nvPr/>
        </p:nvSpPr>
        <p:spPr>
          <a:xfrm>
            <a:off x="5532676" y="5069537"/>
            <a:ext cx="35007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 smtClean="0"/>
              <a:t>对</a:t>
            </a:r>
            <a:r>
              <a:rPr lang="en-US" altLang="zh-CN" dirty="0" smtClean="0"/>
              <a:t>SortKey</a:t>
            </a:r>
            <a:r>
              <a:rPr lang="zh-CN" altLang="en-US" dirty="0" smtClean="0"/>
              <a:t>过滤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32676" y="5754024"/>
            <a:ext cx="35007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 smtClean="0"/>
              <a:t>对</a:t>
            </a:r>
            <a:r>
              <a:rPr lang="en-US" altLang="zh-CN" dirty="0" err="1" smtClean="0"/>
              <a:t>HashKey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SortKey</a:t>
            </a:r>
            <a:r>
              <a:rPr lang="zh-CN" altLang="en-US" dirty="0" smtClean="0"/>
              <a:t>过滤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38727" y="6331462"/>
            <a:ext cx="7531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https://github.com/XiaoMi/pegasus/wiki/Java</a:t>
            </a:r>
            <a:r>
              <a:rPr lang="zh-CN" altLang="en-US" dirty="0" smtClean="0">
                <a:hlinkClick r:id="rId4"/>
              </a:rPr>
              <a:t>客户端文档</a:t>
            </a:r>
            <a:r>
              <a:rPr lang="en-US" altLang="zh-CN" dirty="0" smtClean="0">
                <a:hlinkClick r:id="rId4"/>
              </a:rPr>
              <a:t>#</a:t>
            </a:r>
            <a:r>
              <a:rPr lang="en-US" altLang="zh-CN" dirty="0" err="1" smtClean="0">
                <a:hlinkClick r:id="rId4"/>
              </a:rPr>
              <a:t>multiGet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9127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高级使</a:t>
            </a:r>
            <a:r>
              <a:rPr lang="zh-CN" altLang="en-US" dirty="0" smtClean="0">
                <a:solidFill>
                  <a:srgbClr val="002060"/>
                </a:solidFill>
              </a:rPr>
              <a:t>用 </a:t>
            </a:r>
            <a:r>
              <a:rPr lang="en-US" altLang="zh-CN" dirty="0" smtClean="0">
                <a:solidFill>
                  <a:srgbClr val="002060"/>
                </a:solidFill>
              </a:rPr>
              <a:t>—— </a:t>
            </a:r>
            <a:r>
              <a:rPr lang="zh-CN" altLang="en-US" dirty="0" smtClean="0">
                <a:solidFill>
                  <a:srgbClr val="002060"/>
                </a:solidFill>
              </a:rPr>
              <a:t>容器支持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1911339" y="1861357"/>
            <a:ext cx="176681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容器支持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77045" y="1922154"/>
            <a:ext cx="52669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Pegasus</a:t>
            </a:r>
            <a:r>
              <a:rPr lang="zh-CN" altLang="en-US" dirty="0"/>
              <a:t>本</a:t>
            </a:r>
            <a:r>
              <a:rPr lang="zh-CN" altLang="en-US" dirty="0" smtClean="0"/>
              <a:t>身不支持容器类型，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但是</a:t>
            </a:r>
            <a:r>
              <a:rPr lang="en-US" altLang="zh-CN" dirty="0" err="1" smtClean="0"/>
              <a:t>HashKey</a:t>
            </a:r>
            <a:r>
              <a:rPr lang="en-US" altLang="zh-CN" dirty="0" smtClean="0"/>
              <a:t> + SortKey</a:t>
            </a:r>
            <a:r>
              <a:rPr lang="zh-CN" altLang="en-US" dirty="0" smtClean="0"/>
              <a:t>的数据模型可以模拟容器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114157" y="3325643"/>
            <a:ext cx="1163718" cy="4086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map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78837" y="3325643"/>
            <a:ext cx="1191431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Map ID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3533" y="3325643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34638" y="3325643"/>
            <a:ext cx="1268961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03533" y="3847373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文本框 40"/>
          <p:cNvSpPr txBox="1"/>
          <p:nvPr/>
        </p:nvSpPr>
        <p:spPr>
          <a:xfrm>
            <a:off x="4199883" y="2731720"/>
            <a:ext cx="11196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HashKey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文本框 43"/>
          <p:cNvSpPr txBox="1"/>
          <p:nvPr/>
        </p:nvSpPr>
        <p:spPr>
          <a:xfrm>
            <a:off x="5698097" y="2753982"/>
            <a:ext cx="11196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SortKey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文本框 44"/>
          <p:cNvSpPr txBox="1"/>
          <p:nvPr/>
        </p:nvSpPr>
        <p:spPr>
          <a:xfrm>
            <a:off x="7283925" y="2765276"/>
            <a:ext cx="11196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34638" y="3847373"/>
            <a:ext cx="1268961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811658" y="3152420"/>
            <a:ext cx="819788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811658" y="4393882"/>
            <a:ext cx="819788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2114157" y="4569396"/>
            <a:ext cx="1163718" cy="4086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78837" y="4569396"/>
            <a:ext cx="1191431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Set ID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403533" y="4569396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134638" y="4569396"/>
            <a:ext cx="1268961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Null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03533" y="5091126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Key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134638" y="5091126"/>
            <a:ext cx="1268961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Null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811658" y="5624149"/>
            <a:ext cx="819788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2114157" y="5799663"/>
            <a:ext cx="1163718" cy="40862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list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978837" y="5799663"/>
            <a:ext cx="1191431" cy="36933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List ID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03533" y="5799663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Index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34638" y="5799663"/>
            <a:ext cx="1268961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403533" y="6321393"/>
            <a:ext cx="1492898" cy="36933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Index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34638" y="6321393"/>
            <a:ext cx="1268961" cy="36933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/>
            <a:r>
              <a:rPr lang="en-US" altLang="zh-CN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Value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585681" y="2845942"/>
            <a:ext cx="0" cy="3935002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2101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高级使</a:t>
            </a:r>
            <a:r>
              <a:rPr lang="zh-CN" altLang="en-US" dirty="0" smtClean="0">
                <a:solidFill>
                  <a:srgbClr val="002060"/>
                </a:solidFill>
              </a:rPr>
              <a:t>用 </a:t>
            </a:r>
            <a:r>
              <a:rPr lang="en-US" altLang="zh-CN" dirty="0" smtClean="0">
                <a:solidFill>
                  <a:srgbClr val="002060"/>
                </a:solidFill>
              </a:rPr>
              <a:t>—— </a:t>
            </a:r>
            <a:r>
              <a:rPr lang="zh-CN" altLang="en-US" dirty="0" smtClean="0">
                <a:solidFill>
                  <a:srgbClr val="002060"/>
                </a:solidFill>
              </a:rPr>
              <a:t>流量控制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38728" y="2041374"/>
            <a:ext cx="1398093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en-US" altLang="zh-CN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Why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3414832" y="2041374"/>
            <a:ext cx="5249022" cy="8502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800" dirty="0" smtClean="0">
                <a:solidFill>
                  <a:srgbClr val="002060"/>
                </a:solidFill>
              </a:rPr>
              <a:t>很多业务是定期灌数据模式，可以容忍</a:t>
            </a:r>
            <a:r>
              <a:rPr lang="en-US" altLang="zh-CN" sz="1800" dirty="0" smtClean="0">
                <a:solidFill>
                  <a:srgbClr val="002060"/>
                </a:solidFill>
              </a:rPr>
              <a:t>QPS</a:t>
            </a:r>
            <a:r>
              <a:rPr lang="zh-CN" altLang="en-US" sz="1800" dirty="0" smtClean="0">
                <a:solidFill>
                  <a:srgbClr val="002060"/>
                </a:solidFill>
              </a:rPr>
              <a:t>限制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 smtClean="0">
                <a:solidFill>
                  <a:srgbClr val="002060"/>
                </a:solidFill>
              </a:rPr>
              <a:t>如果写</a:t>
            </a:r>
            <a:r>
              <a:rPr lang="zh-CN" altLang="en-US" sz="1800" dirty="0">
                <a:solidFill>
                  <a:srgbClr val="002060"/>
                </a:solidFill>
              </a:rPr>
              <a:t>压力太大，会影响读写的延迟性</a:t>
            </a:r>
            <a:r>
              <a:rPr lang="zh-CN" altLang="en-US" sz="1800" dirty="0" smtClean="0">
                <a:solidFill>
                  <a:srgbClr val="002060"/>
                </a:solidFill>
              </a:rPr>
              <a:t>能</a:t>
            </a:r>
            <a:endParaRPr lang="en-US" altLang="zh-CN" sz="1800" b="1" dirty="0">
              <a:solidFill>
                <a:srgbClr val="002060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38728" y="3303162"/>
            <a:ext cx="1398093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en-US" altLang="zh-CN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How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438727" y="4708640"/>
            <a:ext cx="1398093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en-US" altLang="zh-CN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Effect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671" y="4670437"/>
            <a:ext cx="4388883" cy="1580264"/>
          </a:xfrm>
          <a:prstGeom prst="rect">
            <a:avLst/>
          </a:prstGeom>
        </p:spPr>
      </p:pic>
      <p:sp>
        <p:nvSpPr>
          <p:cNvPr id="10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3414831" y="3209940"/>
            <a:ext cx="5491173" cy="105600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US" altLang="zh-CN" sz="1800" dirty="0" smtClean="0">
                <a:solidFill>
                  <a:srgbClr val="002060"/>
                </a:solidFill>
              </a:rPr>
              <a:t>Java Client</a:t>
            </a:r>
            <a:r>
              <a:rPr lang="zh-CN" altLang="en-US" sz="1800" dirty="0" smtClean="0">
                <a:solidFill>
                  <a:srgbClr val="002060"/>
                </a:solidFill>
              </a:rPr>
              <a:t>中提供了流量控制辅助类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FlowController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r>
              <a:rPr lang="zh-CN" altLang="en-US" sz="1800" dirty="0" smtClean="0">
                <a:solidFill>
                  <a:srgbClr val="002060"/>
                </a:solidFill>
              </a:rPr>
              <a:t>每次写操作之前只需要调用 </a:t>
            </a:r>
            <a:r>
              <a:rPr lang="en-US" altLang="zh-CN" sz="1800" dirty="0" err="1" smtClean="0">
                <a:solidFill>
                  <a:srgbClr val="002060"/>
                </a:solidFill>
              </a:rPr>
              <a:t>getToken</a:t>
            </a:r>
            <a:r>
              <a:rPr lang="en-US" altLang="zh-CN" sz="1800" dirty="0" smtClean="0">
                <a:solidFill>
                  <a:srgbClr val="002060"/>
                </a:solidFill>
              </a:rPr>
              <a:t>() </a:t>
            </a:r>
            <a:r>
              <a:rPr lang="zh-CN" altLang="en-US" sz="1800" dirty="0" smtClean="0">
                <a:solidFill>
                  <a:srgbClr val="002060"/>
                </a:solidFill>
              </a:rPr>
              <a:t>来获得流量配额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r>
              <a:rPr lang="zh-CN" altLang="en-US" sz="1800" dirty="0">
                <a:solidFill>
                  <a:srgbClr val="002060"/>
                </a:solidFill>
              </a:rPr>
              <a:t>如</a:t>
            </a:r>
            <a:r>
              <a:rPr lang="zh-CN" altLang="en-US" sz="1800" dirty="0" smtClean="0">
                <a:solidFill>
                  <a:srgbClr val="002060"/>
                </a:solidFill>
              </a:rPr>
              <a:t>果超过流量限制，</a:t>
            </a:r>
            <a:r>
              <a:rPr lang="en-US" altLang="zh-CN" sz="1800" dirty="0" err="1" smtClean="0">
                <a:solidFill>
                  <a:srgbClr val="002060"/>
                </a:solidFill>
              </a:rPr>
              <a:t>getToken</a:t>
            </a:r>
            <a:r>
              <a:rPr lang="en-US" altLang="zh-CN" sz="1800" dirty="0" smtClean="0">
                <a:solidFill>
                  <a:srgbClr val="002060"/>
                </a:solidFill>
              </a:rPr>
              <a:t>()</a:t>
            </a:r>
            <a:r>
              <a:rPr lang="zh-CN" altLang="en-US" sz="1800" dirty="0" smtClean="0">
                <a:solidFill>
                  <a:srgbClr val="002060"/>
                </a:solidFill>
              </a:rPr>
              <a:t>将会阻塞一段时间返回</a:t>
            </a:r>
            <a:endParaRPr lang="en-US" altLang="zh-CN" sz="1800" dirty="0" smtClean="0">
              <a:solidFill>
                <a:srgbClr val="0020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38728" y="6331462"/>
            <a:ext cx="7467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5"/>
              </a:rPr>
              <a:t>https://github.com/XiaoMi/pegasus/wiki/Java</a:t>
            </a:r>
            <a:r>
              <a:rPr lang="zh-CN" altLang="en-US" dirty="0" smtClean="0">
                <a:hlinkClick r:id="rId5"/>
              </a:rPr>
              <a:t>客户端文档</a:t>
            </a:r>
            <a:r>
              <a:rPr lang="en-US" altLang="zh-CN" dirty="0" smtClean="0">
                <a:hlinkClick r:id="rId5"/>
              </a:rPr>
              <a:t>#</a:t>
            </a:r>
            <a:r>
              <a:rPr lang="zh-CN" altLang="en-US" dirty="0" smtClean="0">
                <a:hlinkClick r:id="rId5"/>
              </a:rPr>
              <a:t>流量控制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79521" y="3032934"/>
            <a:ext cx="819788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87341" y="4482911"/>
            <a:ext cx="819788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9131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高级使</a:t>
            </a:r>
            <a:r>
              <a:rPr lang="zh-CN" altLang="en-US" dirty="0" smtClean="0">
                <a:solidFill>
                  <a:srgbClr val="002060"/>
                </a:solidFill>
              </a:rPr>
              <a:t>用 </a:t>
            </a:r>
            <a:r>
              <a:rPr lang="en-US" altLang="zh-CN" dirty="0" smtClean="0">
                <a:solidFill>
                  <a:srgbClr val="002060"/>
                </a:solidFill>
              </a:rPr>
              <a:t>—— GEO</a:t>
            </a:r>
            <a:r>
              <a:rPr lang="zh-CN" altLang="en-US" dirty="0" smtClean="0">
                <a:solidFill>
                  <a:srgbClr val="002060"/>
                </a:solidFill>
              </a:rPr>
              <a:t>支持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62499" y="6331462"/>
            <a:ext cx="537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https://github.com/XiaoMi/pegasus/wiki/GEO</a:t>
            </a:r>
            <a:r>
              <a:rPr lang="zh-CN" altLang="en-US" dirty="0" smtClean="0">
                <a:hlinkClick r:id="rId4"/>
              </a:rPr>
              <a:t>支持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21" y="1514290"/>
            <a:ext cx="5966576" cy="4811755"/>
          </a:xfrm>
          <a:prstGeom prst="rect">
            <a:avLst/>
          </a:prstGeom>
        </p:spPr>
      </p:pic>
      <p:pic>
        <p:nvPicPr>
          <p:cNvPr id="1026" name="Picture 2" descr="cap s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353" y="1514290"/>
            <a:ext cx="3867874" cy="271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8825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高级使</a:t>
            </a:r>
            <a:r>
              <a:rPr lang="zh-CN" altLang="en-US" dirty="0" smtClean="0">
                <a:solidFill>
                  <a:srgbClr val="002060"/>
                </a:solidFill>
              </a:rPr>
              <a:t>用 </a:t>
            </a:r>
            <a:r>
              <a:rPr lang="en-US" altLang="zh-CN" dirty="0" smtClean="0">
                <a:solidFill>
                  <a:srgbClr val="002060"/>
                </a:solidFill>
              </a:rPr>
              <a:t>—— Redis</a:t>
            </a:r>
            <a:r>
              <a:rPr lang="zh-CN" altLang="en-US" dirty="0" smtClean="0">
                <a:solidFill>
                  <a:srgbClr val="002060"/>
                </a:solidFill>
              </a:rPr>
              <a:t>适配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11" name="云形 10"/>
          <p:cNvSpPr/>
          <p:nvPr/>
        </p:nvSpPr>
        <p:spPr>
          <a:xfrm>
            <a:off x="5653827" y="2021982"/>
            <a:ext cx="3206839" cy="2331076"/>
          </a:xfrm>
          <a:prstGeom prst="clou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23528" y="2710467"/>
            <a:ext cx="1867436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 Cluster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868559" y="1616217"/>
            <a:ext cx="1973407" cy="95410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79291" y="1852474"/>
            <a:ext cx="197813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Redis Proxy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894316" y="2882637"/>
            <a:ext cx="1973407" cy="95410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05048" y="3118894"/>
            <a:ext cx="197813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Redis Proxy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905048" y="4149057"/>
            <a:ext cx="1973407" cy="95410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15780" y="4385314"/>
            <a:ext cx="197813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Redis Proxy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流程图: 可选过程 14"/>
          <p:cNvSpPr/>
          <p:nvPr/>
        </p:nvSpPr>
        <p:spPr>
          <a:xfrm>
            <a:off x="452846" y="3067302"/>
            <a:ext cx="1445261" cy="662275"/>
          </a:xfrm>
          <a:prstGeom prst="flowChartAlternateProcess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7971" y="3194952"/>
            <a:ext cx="136013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Redis Client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直接箭头连接符 26"/>
          <p:cNvCxnSpPr>
            <a:stCxn id="20" idx="3"/>
            <a:endCxn id="13" idx="2"/>
          </p:cNvCxnSpPr>
          <p:nvPr/>
        </p:nvCxnSpPr>
        <p:spPr>
          <a:xfrm flipV="1">
            <a:off x="1898107" y="2093270"/>
            <a:ext cx="970452" cy="1286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0" idx="3"/>
            <a:endCxn id="16" idx="2"/>
          </p:cNvCxnSpPr>
          <p:nvPr/>
        </p:nvCxnSpPr>
        <p:spPr>
          <a:xfrm flipV="1">
            <a:off x="1898107" y="3359690"/>
            <a:ext cx="996209" cy="19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0" idx="3"/>
            <a:endCxn id="18" idx="2"/>
          </p:cNvCxnSpPr>
          <p:nvPr/>
        </p:nvCxnSpPr>
        <p:spPr>
          <a:xfrm>
            <a:off x="1898107" y="3379617"/>
            <a:ext cx="1006941" cy="1246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8" idx="6"/>
          </p:cNvCxnSpPr>
          <p:nvPr/>
        </p:nvCxnSpPr>
        <p:spPr>
          <a:xfrm flipV="1">
            <a:off x="4878455" y="3541824"/>
            <a:ext cx="862092" cy="1084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6" idx="6"/>
          </p:cNvCxnSpPr>
          <p:nvPr/>
        </p:nvCxnSpPr>
        <p:spPr>
          <a:xfrm>
            <a:off x="4867723" y="3359690"/>
            <a:ext cx="936742" cy="9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3" idx="6"/>
            <a:endCxn id="11" idx="2"/>
          </p:cNvCxnSpPr>
          <p:nvPr/>
        </p:nvCxnSpPr>
        <p:spPr>
          <a:xfrm>
            <a:off x="4841966" y="2093270"/>
            <a:ext cx="821808" cy="1094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1663569" y="5275918"/>
            <a:ext cx="5636559" cy="923328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SET  GET  DEL  SETEX  TTL  PTTL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INCR  INCRBY  DECR  DECRBY</a:t>
            </a:r>
          </a:p>
          <a:p>
            <a:pPr algn="ctr"/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GEODIST  GEORADIUS  </a:t>
            </a:r>
            <a:r>
              <a:rPr lang="en-US" altLang="zh-CN" dirty="0" smtClean="0"/>
              <a:t>GEORADIUSBYMEMBER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62499" y="6331462"/>
            <a:ext cx="6228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https://github.com/XiaoMi/pegasus/wiki/Redis</a:t>
            </a:r>
            <a:r>
              <a:rPr lang="zh-CN" altLang="en-US" dirty="0" smtClean="0">
                <a:hlinkClick r:id="rId4"/>
              </a:rPr>
              <a:t>适配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0010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>
                <a:solidFill>
                  <a:srgbClr val="002060"/>
                </a:solidFill>
              </a:rPr>
              <a:t>高级使</a:t>
            </a:r>
            <a:r>
              <a:rPr lang="zh-CN" altLang="en-US" dirty="0" smtClean="0">
                <a:solidFill>
                  <a:srgbClr val="002060"/>
                </a:solidFill>
              </a:rPr>
              <a:t>用 </a:t>
            </a:r>
            <a:r>
              <a:rPr lang="en-US" altLang="zh-CN" dirty="0" smtClean="0">
                <a:solidFill>
                  <a:srgbClr val="002060"/>
                </a:solidFill>
              </a:rPr>
              <a:t>—— ETL</a:t>
            </a:r>
            <a:r>
              <a:rPr lang="zh-CN" altLang="en-US" dirty="0" smtClean="0">
                <a:solidFill>
                  <a:srgbClr val="002060"/>
                </a:solidFill>
              </a:rPr>
              <a:t>工具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62499" y="6331462"/>
            <a:ext cx="6719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</a:t>
            </a:r>
            <a:r>
              <a:rPr lang="zh-CN" altLang="en-US" dirty="0" smtClean="0">
                <a:hlinkClick r:id="rId4"/>
              </a:rPr>
              <a:t>使用</a:t>
            </a:r>
            <a:r>
              <a:rPr lang="en-US" altLang="zh-CN" dirty="0" smtClean="0">
                <a:hlinkClick r:id="rId4"/>
              </a:rPr>
              <a:t>DataX</a:t>
            </a:r>
            <a:r>
              <a:rPr lang="zh-CN" altLang="en-US" dirty="0" smtClean="0">
                <a:hlinkClick r:id="rId4"/>
              </a:rPr>
              <a:t>导数据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16422" y="1692540"/>
            <a:ext cx="7387498" cy="82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</a:rPr>
              <a:t>Table</a:t>
            </a:r>
            <a:r>
              <a:rPr lang="zh-CN" altLang="en-US" sz="2400" dirty="0" smtClean="0">
                <a:solidFill>
                  <a:srgbClr val="002060"/>
                </a:solidFill>
              </a:rPr>
              <a:t>迁移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723900" lvl="1" indent="-2667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endParaRPr lang="en-US" altLang="zh-CN" sz="2000" dirty="0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6422" y="4198894"/>
            <a:ext cx="7387498" cy="829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r>
              <a:rPr lang="en-US" altLang="zh-CN" sz="2400" dirty="0" smtClean="0">
                <a:solidFill>
                  <a:srgbClr val="002060"/>
                </a:solidFill>
              </a:rPr>
              <a:t>DataX</a:t>
            </a:r>
            <a:r>
              <a:rPr lang="zh-CN" altLang="en-US" sz="2400" dirty="0" smtClean="0">
                <a:solidFill>
                  <a:srgbClr val="002060"/>
                </a:solidFill>
              </a:rPr>
              <a:t>导数据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723900" lvl="1" indent="-266700" hangingPunct="1">
              <a:lnSpc>
                <a:spcPct val="90000"/>
              </a:lnSpc>
              <a:spcBef>
                <a:spcPts val="1000"/>
              </a:spcBef>
              <a:buSzPct val="100000"/>
              <a:buFont typeface="Helvetica"/>
              <a:buChar char="•"/>
            </a:pPr>
            <a:endParaRPr lang="en-US" altLang="zh-CN" sz="2000" dirty="0">
              <a:solidFill>
                <a:srgbClr val="002060"/>
              </a:solidFill>
            </a:endParaRPr>
          </a:p>
        </p:txBody>
      </p:sp>
      <p:sp>
        <p:nvSpPr>
          <p:cNvPr id="2" name="云形 1"/>
          <p:cNvSpPr/>
          <p:nvPr/>
        </p:nvSpPr>
        <p:spPr>
          <a:xfrm>
            <a:off x="1846220" y="2177140"/>
            <a:ext cx="2675256" cy="128016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云形 8"/>
          <p:cNvSpPr/>
          <p:nvPr/>
        </p:nvSpPr>
        <p:spPr>
          <a:xfrm>
            <a:off x="5057958" y="2120679"/>
            <a:ext cx="2675256" cy="128016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62498" y="3523971"/>
            <a:ext cx="6541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5"/>
              </a:rPr>
              <a:t>https://github.com/XiaoMi/pegasus/wiki/Table</a:t>
            </a:r>
            <a:r>
              <a:rPr lang="zh-CN" altLang="en-US" dirty="0" smtClean="0">
                <a:hlinkClick r:id="rId5"/>
              </a:rPr>
              <a:t>迁移</a:t>
            </a:r>
            <a:endParaRPr lang="zh-CN" altLang="en-US" dirty="0"/>
          </a:p>
        </p:txBody>
      </p:sp>
      <p:sp>
        <p:nvSpPr>
          <p:cNvPr id="12" name="云形 11"/>
          <p:cNvSpPr/>
          <p:nvPr/>
        </p:nvSpPr>
        <p:spPr>
          <a:xfrm>
            <a:off x="1855669" y="4629069"/>
            <a:ext cx="1661914" cy="98387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HDFS</a:t>
            </a:r>
            <a:r>
              <a:rPr lang="en-US" altLang="zh-CN" dirty="0" smtClean="0"/>
              <a:t>/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HBase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云形 12"/>
          <p:cNvSpPr/>
          <p:nvPr/>
        </p:nvSpPr>
        <p:spPr>
          <a:xfrm>
            <a:off x="4155650" y="4722167"/>
            <a:ext cx="1559868" cy="577863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MySQL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云形 13"/>
          <p:cNvSpPr/>
          <p:nvPr/>
        </p:nvSpPr>
        <p:spPr>
          <a:xfrm>
            <a:off x="6048103" y="4737820"/>
            <a:ext cx="1867988" cy="562210"/>
          </a:xfrm>
          <a:prstGeom prst="clou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MongoDB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云形 14"/>
          <p:cNvSpPr/>
          <p:nvPr/>
        </p:nvSpPr>
        <p:spPr>
          <a:xfrm>
            <a:off x="4138324" y="5779191"/>
            <a:ext cx="1476966" cy="562210"/>
          </a:xfrm>
          <a:prstGeom prst="clou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3405051" y="5300030"/>
            <a:ext cx="618309" cy="5782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5651863" y="5307858"/>
            <a:ext cx="792480" cy="5704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4876806" y="5347063"/>
            <a:ext cx="1" cy="4387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182604" y="2454260"/>
            <a:ext cx="20548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r>
              <a:rPr kumimoji="0" lang="en-US" altLang="zh-CN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Cluster 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00416" y="2432183"/>
            <a:ext cx="20992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Pegasus</a:t>
            </a:r>
            <a:r>
              <a:rPr kumimoji="0" lang="en-US" altLang="zh-CN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Cluster 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01835" y="2882255"/>
            <a:ext cx="953588" cy="307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Table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97277" y="2868184"/>
            <a:ext cx="953588" cy="307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Table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 flipV="1">
            <a:off x="3823065" y="3053611"/>
            <a:ext cx="1828798" cy="7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155650" y="3049245"/>
            <a:ext cx="107189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c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opy_data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5403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131"/>
          <p:cNvSpPr/>
          <p:nvPr/>
        </p:nvSpPr>
        <p:spPr>
          <a:xfrm>
            <a:off x="529433" y="76096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业务场景示例 </a:t>
            </a:r>
            <a:r>
              <a:rPr lang="en-US" altLang="zh-CN" dirty="0" smtClean="0">
                <a:solidFill>
                  <a:srgbClr val="002060"/>
                </a:solidFill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</a:rPr>
              <a:t>合</a:t>
            </a:r>
            <a:r>
              <a:rPr lang="en-US" altLang="zh-CN" dirty="0" smtClean="0">
                <a:solidFill>
                  <a:srgbClr val="002060"/>
                </a:solidFill>
              </a:rPr>
              <a:t>2</a:t>
            </a:r>
            <a:r>
              <a:rPr lang="zh-CN" altLang="en-US" dirty="0" smtClean="0">
                <a:solidFill>
                  <a:srgbClr val="002060"/>
                </a:solidFill>
              </a:rPr>
              <a:t>为</a:t>
            </a:r>
            <a:r>
              <a:rPr lang="en-US" altLang="zh-CN" dirty="0" smtClean="0">
                <a:solidFill>
                  <a:srgbClr val="002060"/>
                </a:solidFill>
              </a:rPr>
              <a:t>1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385461" y="3139718"/>
            <a:ext cx="1698171" cy="936172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385461" y="1741713"/>
            <a:ext cx="1698171" cy="936172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17471" y="2025134"/>
            <a:ext cx="166616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Redis as Cache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50966" y="3152562"/>
            <a:ext cx="143147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HBase/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MySQL/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MongoDB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783451" y="2591988"/>
            <a:ext cx="751114" cy="50219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69200" y="2648970"/>
            <a:ext cx="6422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Write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下箭头 3"/>
          <p:cNvSpPr/>
          <p:nvPr/>
        </p:nvSpPr>
        <p:spPr>
          <a:xfrm rot="14419668">
            <a:off x="2849398" y="1894808"/>
            <a:ext cx="221028" cy="927291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下箭头 13"/>
          <p:cNvSpPr/>
          <p:nvPr/>
        </p:nvSpPr>
        <p:spPr>
          <a:xfrm rot="18171590">
            <a:off x="2815915" y="2859034"/>
            <a:ext cx="244784" cy="1013960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919755" y="2697301"/>
            <a:ext cx="751114" cy="5021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06843" y="2763733"/>
            <a:ext cx="6422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Read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下箭头 17"/>
          <p:cNvSpPr/>
          <p:nvPr/>
        </p:nvSpPr>
        <p:spPr>
          <a:xfrm rot="18298887">
            <a:off x="5377972" y="2114528"/>
            <a:ext cx="241319" cy="895164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下箭头 18"/>
          <p:cNvSpPr/>
          <p:nvPr/>
        </p:nvSpPr>
        <p:spPr>
          <a:xfrm rot="13917550">
            <a:off x="5389383" y="2882395"/>
            <a:ext cx="212925" cy="914751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23527" y="2662383"/>
            <a:ext cx="6295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/>
              <a:t>双写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00885" y="2128382"/>
            <a:ext cx="121191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/>
              <a:t>先读</a:t>
            </a:r>
            <a:r>
              <a:rPr lang="en-US" altLang="zh-CN" sz="1400" dirty="0" smtClean="0"/>
              <a:t>Cache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3" name="右箭头 12"/>
          <p:cNvSpPr/>
          <p:nvPr/>
        </p:nvSpPr>
        <p:spPr>
          <a:xfrm rot="5400000">
            <a:off x="3579246" y="4433301"/>
            <a:ext cx="1304818" cy="883574"/>
          </a:xfrm>
          <a:prstGeom prst="rightArrow">
            <a:avLst/>
          </a:prstGeom>
          <a:solidFill>
            <a:srgbClr val="00B0F0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996691" y="5914560"/>
            <a:ext cx="751114" cy="502194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051121" y="5980992"/>
            <a:ext cx="6422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Write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700322" y="5914560"/>
            <a:ext cx="751114" cy="502194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787410" y="5980992"/>
            <a:ext cx="6422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Read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下箭头 35"/>
          <p:cNvSpPr/>
          <p:nvPr/>
        </p:nvSpPr>
        <p:spPr>
          <a:xfrm rot="16200000">
            <a:off x="2932364" y="5855990"/>
            <a:ext cx="275550" cy="550631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下箭头 36"/>
          <p:cNvSpPr/>
          <p:nvPr/>
        </p:nvSpPr>
        <p:spPr>
          <a:xfrm rot="16200000">
            <a:off x="5243845" y="5890341"/>
            <a:ext cx="275550" cy="550631"/>
          </a:xfrm>
          <a:prstGeom prst="downArrow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371899" y="5626227"/>
            <a:ext cx="1698171" cy="936172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381688" y="5909648"/>
            <a:ext cx="17019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Pegasus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流程图: 联系 1"/>
          <p:cNvSpPr/>
          <p:nvPr/>
        </p:nvSpPr>
        <p:spPr>
          <a:xfrm>
            <a:off x="4739014" y="4406171"/>
            <a:ext cx="1058238" cy="519348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性能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流程图: 联系 28"/>
          <p:cNvSpPr/>
          <p:nvPr/>
        </p:nvSpPr>
        <p:spPr>
          <a:xfrm>
            <a:off x="6115710" y="4397875"/>
            <a:ext cx="1396944" cy="519348"/>
          </a:xfrm>
          <a:prstGeom prst="flowChartConnecto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持久化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58856" y="4428698"/>
            <a:ext cx="27740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+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7053551" y="2057289"/>
            <a:ext cx="1869897" cy="1634488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读写逻辑复杂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数据一致性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服务可用性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机器成本</a:t>
            </a:r>
            <a:endParaRPr lang="en-US" altLang="zh-CN" dirty="0"/>
          </a:p>
        </p:txBody>
      </p:sp>
      <p:sp>
        <p:nvSpPr>
          <p:cNvPr id="38" name="矩形 37"/>
          <p:cNvSpPr/>
          <p:nvPr/>
        </p:nvSpPr>
        <p:spPr>
          <a:xfrm>
            <a:off x="7634040" y="2115925"/>
            <a:ext cx="708917" cy="27699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存在问题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417100" y="3417130"/>
            <a:ext cx="121191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 smtClean="0"/>
              <a:t>Cache Miss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82313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" grpId="0" animBg="1"/>
      <p:bldP spid="31" grpId="0"/>
      <p:bldP spid="32" grpId="0" animBg="1"/>
      <p:bldP spid="33" grpId="0"/>
      <p:bldP spid="36" grpId="0" animBg="1"/>
      <p:bldP spid="37" grpId="0" animBg="1"/>
      <p:bldP spid="39" grpId="0" animBg="1"/>
      <p:bldP spid="40" grpId="0"/>
      <p:bldP spid="2" grpId="0" animBg="1"/>
      <p:bldP spid="29" grpId="0" animBg="1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131"/>
          <p:cNvSpPr/>
          <p:nvPr/>
        </p:nvSpPr>
        <p:spPr>
          <a:xfrm>
            <a:off x="529433" y="76096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业务场景示例 </a:t>
            </a:r>
            <a:r>
              <a:rPr lang="en-US" altLang="zh-CN" dirty="0" smtClean="0">
                <a:solidFill>
                  <a:srgbClr val="002060"/>
                </a:solidFill>
              </a:rPr>
              <a:t>- LBS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722959" y="1445624"/>
            <a:ext cx="8203326" cy="244486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1800" b="1" dirty="0" smtClean="0">
                <a:solidFill>
                  <a:srgbClr val="002060"/>
                </a:solidFill>
              </a:rPr>
              <a:t>方案</a:t>
            </a:r>
            <a:endParaRPr lang="en-US" altLang="zh-CN" sz="1800" b="1" dirty="0">
              <a:solidFill>
                <a:srgbClr val="002060"/>
              </a:solidFill>
            </a:endParaRPr>
          </a:p>
          <a:p>
            <a:r>
              <a:rPr lang="zh-CN" altLang="en-US" sz="1800" dirty="0">
                <a:solidFill>
                  <a:srgbClr val="002060"/>
                </a:solidFill>
              </a:rPr>
              <a:t>原来</a:t>
            </a:r>
            <a:r>
              <a:rPr lang="zh-CN" altLang="en-US" sz="1800" dirty="0" smtClean="0">
                <a:solidFill>
                  <a:srgbClr val="002060"/>
                </a:solidFill>
              </a:rPr>
              <a:t>：</a:t>
            </a:r>
            <a:r>
              <a:rPr lang="en-US" altLang="zh-CN" sz="1800" dirty="0" smtClean="0">
                <a:solidFill>
                  <a:srgbClr val="002060"/>
                </a:solidFill>
              </a:rPr>
              <a:t>MongoDB + Redis</a:t>
            </a:r>
            <a:r>
              <a:rPr lang="zh-CN" altLang="en-US" sz="1800" dirty="0" smtClean="0">
                <a:solidFill>
                  <a:srgbClr val="002060"/>
                </a:solidFill>
              </a:rPr>
              <a:t>，数据更新麻烦，运维工作量重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r>
              <a:rPr lang="zh-CN" altLang="en-US" sz="1800" dirty="0" smtClean="0">
                <a:solidFill>
                  <a:srgbClr val="002060"/>
                </a:solidFill>
              </a:rPr>
              <a:t>现在：</a:t>
            </a:r>
            <a:r>
              <a:rPr lang="en-US" altLang="zh-CN" sz="1800" dirty="0" smtClean="0">
                <a:solidFill>
                  <a:srgbClr val="002060"/>
                </a:solidFill>
              </a:rPr>
              <a:t>Pegasus</a:t>
            </a:r>
            <a:r>
              <a:rPr lang="zh-CN" altLang="en-US" sz="1800" dirty="0" smtClean="0">
                <a:solidFill>
                  <a:srgbClr val="002060"/>
                </a:solidFill>
              </a:rPr>
              <a:t>，数据实时更新，运维简单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zh-CN" altLang="en-US" sz="1800" b="1" dirty="0" smtClean="0">
                <a:solidFill>
                  <a:srgbClr val="002060"/>
                </a:solidFill>
              </a:rPr>
              <a:t>效果</a:t>
            </a:r>
            <a:endParaRPr lang="en-US" altLang="zh-CN" sz="1800" b="1" dirty="0" smtClean="0">
              <a:solidFill>
                <a:srgbClr val="002060"/>
              </a:solidFill>
            </a:endParaRPr>
          </a:p>
          <a:p>
            <a:r>
              <a:rPr lang="zh-CN" altLang="en-US" sz="1800" dirty="0" smtClean="0">
                <a:solidFill>
                  <a:srgbClr val="002060"/>
                </a:solidFill>
              </a:rPr>
              <a:t>性能</a:t>
            </a:r>
            <a:r>
              <a:rPr lang="zh-CN" altLang="en-US" sz="1800" dirty="0">
                <a:solidFill>
                  <a:srgbClr val="002060"/>
                </a:solidFill>
              </a:rPr>
              <a:t>：平均延迟在</a:t>
            </a:r>
            <a:r>
              <a:rPr lang="en-US" altLang="zh-CN" sz="1800" dirty="0">
                <a:solidFill>
                  <a:srgbClr val="FF0000"/>
                </a:solidFill>
              </a:rPr>
              <a:t>1ms</a:t>
            </a:r>
            <a:r>
              <a:rPr lang="zh-CN" altLang="en-US" sz="1800" dirty="0">
                <a:solidFill>
                  <a:srgbClr val="002060"/>
                </a:solidFill>
              </a:rPr>
              <a:t>以内，</a:t>
            </a:r>
            <a:r>
              <a:rPr lang="en-US" altLang="zh-CN" sz="1800" dirty="0">
                <a:solidFill>
                  <a:srgbClr val="002060"/>
                </a:solidFill>
              </a:rPr>
              <a:t>P99</a:t>
            </a:r>
            <a:r>
              <a:rPr lang="zh-CN" altLang="en-US" sz="1800" dirty="0">
                <a:solidFill>
                  <a:srgbClr val="002060"/>
                </a:solidFill>
              </a:rPr>
              <a:t>延迟在</a:t>
            </a:r>
            <a:r>
              <a:rPr lang="en-US" altLang="zh-CN" sz="1800" dirty="0" smtClean="0">
                <a:solidFill>
                  <a:srgbClr val="FF0000"/>
                </a:solidFill>
              </a:rPr>
              <a:t>5ms</a:t>
            </a:r>
            <a:r>
              <a:rPr lang="zh-CN" altLang="en-US" sz="1800" dirty="0" smtClean="0">
                <a:solidFill>
                  <a:srgbClr val="002060"/>
                </a:solidFill>
              </a:rPr>
              <a:t>左右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r>
              <a:rPr lang="zh-CN" altLang="en-US" sz="1800" dirty="0">
                <a:solidFill>
                  <a:srgbClr val="002060"/>
                </a:solidFill>
              </a:rPr>
              <a:t>稳定性：定位服务日平均</a:t>
            </a:r>
            <a:r>
              <a:rPr lang="zh-CN" altLang="en-US" sz="1800" dirty="0" smtClean="0">
                <a:solidFill>
                  <a:srgbClr val="002060"/>
                </a:solidFill>
              </a:rPr>
              <a:t>调用</a:t>
            </a:r>
            <a:r>
              <a:rPr lang="zh-CN" altLang="en-US" sz="1800" dirty="0">
                <a:solidFill>
                  <a:srgbClr val="FF0000"/>
                </a:solidFill>
              </a:rPr>
              <a:t>数</a:t>
            </a:r>
            <a:r>
              <a:rPr lang="zh-CN" altLang="en-US" sz="1800" dirty="0" smtClean="0">
                <a:solidFill>
                  <a:srgbClr val="FF0000"/>
                </a:solidFill>
              </a:rPr>
              <a:t>十亿</a:t>
            </a:r>
            <a:r>
              <a:rPr lang="zh-CN" altLang="en-US" sz="1800" dirty="0">
                <a:solidFill>
                  <a:srgbClr val="002060"/>
                </a:solidFill>
              </a:rPr>
              <a:t>次</a:t>
            </a:r>
            <a:r>
              <a:rPr lang="zh-CN" altLang="en-US" sz="1800" dirty="0" smtClean="0">
                <a:solidFill>
                  <a:srgbClr val="002060"/>
                </a:solidFill>
              </a:rPr>
              <a:t>，超时次数控制</a:t>
            </a:r>
            <a:r>
              <a:rPr lang="zh-CN" altLang="en-US" sz="1800" dirty="0">
                <a:solidFill>
                  <a:srgbClr val="002060"/>
                </a:solidFill>
              </a:rPr>
              <a:t>在</a:t>
            </a:r>
            <a:r>
              <a:rPr lang="zh-CN" altLang="en-US" sz="1800" dirty="0">
                <a:solidFill>
                  <a:srgbClr val="FF0000"/>
                </a:solidFill>
              </a:rPr>
              <a:t>个</a:t>
            </a:r>
            <a:r>
              <a:rPr lang="zh-CN" altLang="en-US" sz="1800" dirty="0" smtClean="0">
                <a:solidFill>
                  <a:srgbClr val="FF0000"/>
                </a:solidFill>
              </a:rPr>
              <a:t>位数</a:t>
            </a:r>
            <a:endParaRPr lang="en-US" altLang="zh-CN" sz="1800" dirty="0" smtClean="0">
              <a:solidFill>
                <a:srgbClr val="FF0000"/>
              </a:solidFill>
            </a:endParaRPr>
          </a:p>
          <a:p>
            <a:r>
              <a:rPr lang="zh-CN" altLang="en-US" sz="1800" dirty="0" smtClean="0">
                <a:solidFill>
                  <a:srgbClr val="002060"/>
                </a:solidFill>
              </a:rPr>
              <a:t>成本：</a:t>
            </a:r>
            <a:r>
              <a:rPr lang="en-US" altLang="zh-CN" sz="1800" dirty="0" smtClean="0">
                <a:solidFill>
                  <a:srgbClr val="002060"/>
                </a:solidFill>
              </a:rPr>
              <a:t>18</a:t>
            </a:r>
            <a:r>
              <a:rPr lang="zh-CN" altLang="en-US" sz="1800" dirty="0">
                <a:solidFill>
                  <a:srgbClr val="002060"/>
                </a:solidFill>
              </a:rPr>
              <a:t>台</a:t>
            </a:r>
            <a:r>
              <a:rPr lang="en-US" altLang="zh-CN" sz="1800" dirty="0" smtClean="0">
                <a:solidFill>
                  <a:srgbClr val="002060"/>
                </a:solidFill>
              </a:rPr>
              <a:t>MongoDB + 8</a:t>
            </a:r>
            <a:r>
              <a:rPr lang="zh-CN" altLang="en-US" sz="1800" dirty="0">
                <a:solidFill>
                  <a:srgbClr val="002060"/>
                </a:solidFill>
              </a:rPr>
              <a:t>台</a:t>
            </a:r>
            <a:r>
              <a:rPr lang="en-US" altLang="zh-CN" sz="1800" dirty="0" err="1">
                <a:solidFill>
                  <a:srgbClr val="002060"/>
                </a:solidFill>
              </a:rPr>
              <a:t>Redis</a:t>
            </a:r>
            <a:r>
              <a:rPr lang="en-US" altLang="zh-CN" sz="1800" dirty="0">
                <a:solidFill>
                  <a:srgbClr val="002060"/>
                </a:solidFill>
              </a:rPr>
              <a:t> </a:t>
            </a:r>
            <a:r>
              <a:rPr lang="en-US" altLang="zh-CN" sz="1800" dirty="0" smtClean="0">
                <a:solidFill>
                  <a:srgbClr val="002060"/>
                </a:solidFill>
                <a:sym typeface="Wingdings" panose="05000000000000000000" pitchFamily="2" charset="2"/>
              </a:rPr>
              <a:t>=&gt;</a:t>
            </a:r>
            <a:r>
              <a:rPr lang="en-US" altLang="zh-CN" sz="1800" dirty="0" smtClean="0">
                <a:solidFill>
                  <a:srgbClr val="002060"/>
                </a:solidFill>
              </a:rPr>
              <a:t> 10</a:t>
            </a:r>
            <a:r>
              <a:rPr lang="zh-CN" altLang="en-US" sz="1800" dirty="0">
                <a:solidFill>
                  <a:srgbClr val="002060"/>
                </a:solidFill>
              </a:rPr>
              <a:t>台</a:t>
            </a:r>
            <a:r>
              <a:rPr lang="en-US" altLang="zh-CN" sz="1800" dirty="0">
                <a:solidFill>
                  <a:srgbClr val="002060"/>
                </a:solidFill>
              </a:rPr>
              <a:t>Pegasus</a:t>
            </a:r>
            <a:r>
              <a:rPr lang="zh-CN" altLang="en-US" sz="1800" dirty="0">
                <a:solidFill>
                  <a:srgbClr val="002060"/>
                </a:solidFill>
              </a:rPr>
              <a:t>，节约了</a:t>
            </a:r>
            <a:r>
              <a:rPr lang="en-US" altLang="zh-CN" sz="1800" dirty="0">
                <a:solidFill>
                  <a:srgbClr val="FF0000"/>
                </a:solidFill>
              </a:rPr>
              <a:t>60%</a:t>
            </a:r>
            <a:r>
              <a:rPr lang="zh-CN" altLang="en-US" sz="1800" dirty="0" smtClean="0">
                <a:solidFill>
                  <a:srgbClr val="002060"/>
                </a:solidFill>
              </a:rPr>
              <a:t>机器</a:t>
            </a:r>
            <a:endParaRPr lang="en-US" altLang="zh-CN" sz="1800" dirty="0" smtClean="0">
              <a:solidFill>
                <a:srgbClr val="00206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9" y="3999140"/>
            <a:ext cx="7620000" cy="2374039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6373079" y="4068045"/>
            <a:ext cx="193575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/>
              <a:t>黄色为读；紫色为更新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62499" y="6435970"/>
            <a:ext cx="537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5"/>
              </a:rPr>
              <a:t>https://github.com/XiaoMi/pegasus/wiki/</a:t>
            </a:r>
            <a:r>
              <a:rPr lang="en-US" altLang="zh-CN" dirty="0">
                <a:hlinkClick r:id="rId5"/>
              </a:rPr>
              <a:t>LBS</a:t>
            </a:r>
            <a:r>
              <a:rPr lang="zh-CN" altLang="en-US" dirty="0" smtClean="0">
                <a:hlinkClick r:id="rId5"/>
              </a:rPr>
              <a:t>业务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3576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小米云存储服务</a:t>
            </a:r>
            <a:r>
              <a:rPr lang="en-US" altLang="zh-CN" dirty="0">
                <a:solidFill>
                  <a:srgbClr val="002060"/>
                </a:solidFill>
              </a:rPr>
              <a:t> </a:t>
            </a:r>
            <a:r>
              <a:rPr lang="en-US" altLang="zh-CN" dirty="0" smtClean="0">
                <a:solidFill>
                  <a:srgbClr val="002060"/>
                </a:solidFill>
              </a:rPr>
              <a:t>– 3</a:t>
            </a:r>
            <a:r>
              <a:rPr lang="zh-CN" altLang="en-US" dirty="0" smtClean="0">
                <a:solidFill>
                  <a:srgbClr val="002060"/>
                </a:solidFill>
              </a:rPr>
              <a:t>年前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817857" y="5264621"/>
            <a:ext cx="5444031" cy="57888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Zookeeper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812888" y="4420967"/>
            <a:ext cx="5439062" cy="578880"/>
          </a:xfrm>
          <a:prstGeom prst="roundRect">
            <a:avLst/>
          </a:prstGeom>
          <a:solidFill>
            <a:srgbClr val="0070C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HDFS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817857" y="3577313"/>
            <a:ext cx="5439062" cy="578880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HBase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9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圆角矩形 21"/>
          <p:cNvSpPr/>
          <p:nvPr/>
        </p:nvSpPr>
        <p:spPr>
          <a:xfrm>
            <a:off x="1827795" y="1808927"/>
            <a:ext cx="5439062" cy="5788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融合云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817857" y="2669338"/>
            <a:ext cx="1544667" cy="5788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FDS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772507" y="2690689"/>
            <a:ext cx="1544667" cy="5788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SDS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712252" y="2685625"/>
            <a:ext cx="1544667" cy="57888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EMQ</a:t>
            </a:r>
            <a:endParaRPr lang="zh-CN" altLang="en-US" sz="2800" b="1" dirty="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94336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131"/>
          <p:cNvSpPr/>
          <p:nvPr/>
        </p:nvSpPr>
        <p:spPr>
          <a:xfrm>
            <a:off x="529433" y="76096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业务场景示例 </a:t>
            </a:r>
            <a:r>
              <a:rPr lang="en-US" altLang="zh-CN" dirty="0" smtClean="0">
                <a:solidFill>
                  <a:srgbClr val="002060"/>
                </a:solidFill>
              </a:rPr>
              <a:t>– </a:t>
            </a:r>
            <a:r>
              <a:rPr lang="zh-CN" altLang="en-US" dirty="0" smtClean="0">
                <a:solidFill>
                  <a:srgbClr val="002060"/>
                </a:solidFill>
              </a:rPr>
              <a:t>效果广告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722959" y="1314964"/>
            <a:ext cx="8203326" cy="244486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sz="1800" b="1" dirty="0" smtClean="0">
                <a:solidFill>
                  <a:srgbClr val="002060"/>
                </a:solidFill>
              </a:rPr>
              <a:t>业务特点</a:t>
            </a:r>
            <a:endParaRPr lang="en-US" altLang="zh-CN" sz="1800" b="1" dirty="0">
              <a:solidFill>
                <a:srgbClr val="002060"/>
              </a:solidFill>
            </a:endParaRPr>
          </a:p>
          <a:p>
            <a:r>
              <a:rPr lang="zh-CN" altLang="en-US" sz="1800" dirty="0" smtClean="0">
                <a:solidFill>
                  <a:srgbClr val="FF0000"/>
                </a:solidFill>
              </a:rPr>
              <a:t>数据量大</a:t>
            </a:r>
            <a:r>
              <a:rPr lang="zh-CN" altLang="en-US" sz="1800" dirty="0" smtClean="0">
                <a:solidFill>
                  <a:srgbClr val="002060"/>
                </a:solidFill>
              </a:rPr>
              <a:t>：数十亿条数据，数</a:t>
            </a:r>
            <a:r>
              <a:rPr lang="en-US" altLang="zh-CN" sz="1800" dirty="0" smtClean="0">
                <a:solidFill>
                  <a:srgbClr val="002060"/>
                </a:solidFill>
              </a:rPr>
              <a:t>TB</a:t>
            </a:r>
            <a:r>
              <a:rPr lang="zh-CN" altLang="en-US" sz="1800" dirty="0" smtClean="0">
                <a:solidFill>
                  <a:srgbClr val="002060"/>
                </a:solidFill>
              </a:rPr>
              <a:t>存储量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r>
              <a:rPr lang="zh-CN" altLang="en-US" sz="1800" dirty="0" smtClean="0">
                <a:solidFill>
                  <a:srgbClr val="FF0000"/>
                </a:solidFill>
              </a:rPr>
              <a:t>更新</a:t>
            </a:r>
            <a:r>
              <a:rPr lang="zh-CN" altLang="en-US" sz="1800" dirty="0">
                <a:solidFill>
                  <a:srgbClr val="FF0000"/>
                </a:solidFill>
              </a:rPr>
              <a:t>频繁</a:t>
            </a:r>
            <a:r>
              <a:rPr lang="zh-CN" altLang="en-US" sz="1800" dirty="0" smtClean="0">
                <a:solidFill>
                  <a:srgbClr val="002060"/>
                </a:solidFill>
              </a:rPr>
              <a:t>：每日全</a:t>
            </a:r>
            <a:r>
              <a:rPr lang="zh-CN" altLang="en-US" sz="1800" dirty="0">
                <a:solidFill>
                  <a:srgbClr val="002060"/>
                </a:solidFill>
              </a:rPr>
              <a:t>量更新</a:t>
            </a:r>
            <a:r>
              <a:rPr lang="zh-CN" altLang="en-US" sz="1800" dirty="0" smtClean="0">
                <a:solidFill>
                  <a:srgbClr val="002060"/>
                </a:solidFill>
              </a:rPr>
              <a:t>，快速加载生效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r>
              <a:rPr lang="zh-CN" altLang="en-US" sz="1800" dirty="0" smtClean="0">
                <a:solidFill>
                  <a:srgbClr val="FF0000"/>
                </a:solidFill>
              </a:rPr>
              <a:t>读延迟</a:t>
            </a:r>
            <a:r>
              <a:rPr lang="zh-CN" altLang="en-US" sz="1800" dirty="0">
                <a:solidFill>
                  <a:srgbClr val="FF0000"/>
                </a:solidFill>
              </a:rPr>
              <a:t>低</a:t>
            </a:r>
            <a:r>
              <a:rPr lang="zh-CN" altLang="en-US" sz="1800" dirty="0" smtClean="0">
                <a:solidFill>
                  <a:srgbClr val="002060"/>
                </a:solidFill>
              </a:rPr>
              <a:t>：超时时间</a:t>
            </a:r>
            <a:r>
              <a:rPr lang="en-US" altLang="zh-CN" sz="1800" dirty="0" smtClean="0">
                <a:solidFill>
                  <a:srgbClr val="002060"/>
                </a:solidFill>
              </a:rPr>
              <a:t>10ms</a:t>
            </a:r>
            <a:r>
              <a:rPr lang="zh-CN" altLang="en-US" sz="1800" dirty="0" smtClean="0">
                <a:solidFill>
                  <a:srgbClr val="002060"/>
                </a:solidFill>
              </a:rPr>
              <a:t>，极</a:t>
            </a:r>
            <a:r>
              <a:rPr lang="zh-CN" altLang="en-US" sz="1800" dirty="0">
                <a:solidFill>
                  <a:srgbClr val="002060"/>
                </a:solidFill>
              </a:rPr>
              <a:t>低的超时</a:t>
            </a:r>
            <a:r>
              <a:rPr lang="zh-CN" altLang="en-US" sz="1800" dirty="0" smtClean="0">
                <a:solidFill>
                  <a:srgbClr val="002060"/>
                </a:solidFill>
              </a:rPr>
              <a:t>率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zh-CN" altLang="en-US" sz="1800" b="1" dirty="0" smtClean="0">
                <a:solidFill>
                  <a:srgbClr val="002060"/>
                </a:solidFill>
              </a:rPr>
              <a:t>应用方案</a:t>
            </a:r>
            <a:endParaRPr lang="en-US" altLang="zh-CN" sz="1800" b="1" dirty="0">
              <a:solidFill>
                <a:srgbClr val="002060"/>
              </a:solidFill>
            </a:endParaRPr>
          </a:p>
          <a:p>
            <a:r>
              <a:rPr lang="en-US" altLang="zh-CN" sz="1800" dirty="0" smtClean="0">
                <a:solidFill>
                  <a:srgbClr val="002060"/>
                </a:solidFill>
              </a:rPr>
              <a:t>Pegasus</a:t>
            </a:r>
            <a:r>
              <a:rPr lang="zh-CN" altLang="en-US" sz="1800" dirty="0" smtClean="0">
                <a:solidFill>
                  <a:srgbClr val="002060"/>
                </a:solidFill>
              </a:rPr>
              <a:t>存储数据，开启数据压缩，提高存储利用率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r>
              <a:rPr lang="zh-CN" altLang="en-US" sz="1800" dirty="0" smtClean="0">
                <a:solidFill>
                  <a:srgbClr val="002060"/>
                </a:solidFill>
              </a:rPr>
              <a:t>双集群方案，读写分离，灌数据不影响读性能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r>
              <a:rPr lang="zh-CN" altLang="en-US" sz="1800" dirty="0" smtClean="0">
                <a:solidFill>
                  <a:srgbClr val="002060"/>
                </a:solidFill>
              </a:rPr>
              <a:t>支持</a:t>
            </a:r>
            <a:r>
              <a:rPr lang="en-US" altLang="zh-CN" sz="1800" dirty="0" smtClean="0">
                <a:solidFill>
                  <a:srgbClr val="002060"/>
                </a:solidFill>
              </a:rPr>
              <a:t>Bulk Load</a:t>
            </a:r>
            <a:r>
              <a:rPr lang="zh-CN" altLang="en-US" sz="1800" dirty="0" smtClean="0">
                <a:solidFill>
                  <a:srgbClr val="002060"/>
                </a:solidFill>
              </a:rPr>
              <a:t>模式，提升灌数据效率</a:t>
            </a:r>
            <a:endParaRPr lang="en-US" altLang="zh-CN" sz="18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altLang="zh-CN" sz="1800" dirty="0" smtClean="0">
              <a:solidFill>
                <a:srgbClr val="00206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962499" y="6435970"/>
            <a:ext cx="53784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4"/>
              </a:rPr>
              <a:t>https://github.com/XiaoMi/pegasus/wiki/</a:t>
            </a:r>
            <a:r>
              <a:rPr lang="zh-CN" altLang="en-US" dirty="0" smtClean="0">
                <a:hlinkClick r:id="rId4"/>
              </a:rPr>
              <a:t>广告业务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67373" y="4334258"/>
            <a:ext cx="72440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/>
              <a:t>集群</a:t>
            </a:r>
            <a:r>
              <a:rPr lang="en-US" altLang="zh-CN" sz="1400" dirty="0" smtClean="0"/>
              <a:t>A: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7373" y="5423414"/>
            <a:ext cx="72440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/>
              <a:t>集群</a:t>
            </a:r>
            <a:r>
              <a:rPr lang="en-US" altLang="zh-CN" sz="1400" dirty="0"/>
              <a:t>B</a:t>
            </a:r>
            <a:r>
              <a:rPr lang="en-US" altLang="zh-CN" sz="1400" dirty="0" smtClean="0"/>
              <a:t>: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880" y="3984439"/>
            <a:ext cx="6753225" cy="11278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880" y="5245496"/>
            <a:ext cx="6915150" cy="113822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655771" y="4102415"/>
            <a:ext cx="193575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/>
              <a:t>蓝</a:t>
            </a:r>
            <a:r>
              <a:rPr lang="zh-CN" altLang="en-US" sz="1400" dirty="0" smtClean="0"/>
              <a:t>色为读；红色为写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58891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565522" y="1239822"/>
            <a:ext cx="177770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dirty="0">
                <a:solidFill>
                  <a:srgbClr val="002060"/>
                </a:solidFill>
              </a:rPr>
              <a:t>大 纲</a:t>
            </a:r>
          </a:p>
        </p:txBody>
      </p:sp>
      <p:sp>
        <p:nvSpPr>
          <p:cNvPr id="124" name="Shape 124"/>
          <p:cNvSpPr/>
          <p:nvPr/>
        </p:nvSpPr>
        <p:spPr>
          <a:xfrm>
            <a:off x="2658481" y="1276874"/>
            <a:ext cx="6035042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背景与目标</a:t>
            </a:r>
            <a:endParaRPr lang="en-US" altLang="zh-CN" sz="2600" dirty="0">
              <a:solidFill>
                <a:srgbClr val="002060"/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>
                <a:solidFill>
                  <a:srgbClr val="002060"/>
                </a:solidFill>
              </a:rPr>
              <a:t>设</a:t>
            </a:r>
            <a:r>
              <a:rPr lang="zh-CN" altLang="en-US" dirty="0" smtClean="0">
                <a:solidFill>
                  <a:srgbClr val="002060"/>
                </a:solidFill>
              </a:rPr>
              <a:t>计与实现</a:t>
            </a:r>
            <a:endParaRPr lang="en-US" altLang="zh-CN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 smtClean="0">
                <a:solidFill>
                  <a:srgbClr val="002060"/>
                </a:solidFill>
                <a:latin typeface="Microsoft YaHei"/>
                <a:ea typeface="Microsoft YaHei"/>
                <a:cs typeface="Microsoft YaHei"/>
              </a:rPr>
              <a:t>运维与使用</a:t>
            </a:r>
            <a:endParaRPr lang="en-US" altLang="zh-CN" sz="2600" dirty="0" smtClean="0">
              <a:solidFill>
                <a:srgbClr val="002060"/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50000"/>
              </a:lnSpc>
              <a:defRPr sz="2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600" dirty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开</a:t>
            </a:r>
            <a:r>
              <a:rPr lang="zh-CN" altLang="en-US" sz="2600" dirty="0" smtClean="0">
                <a:solidFill>
                  <a:srgbClr val="FF0000"/>
                </a:solidFill>
                <a:latin typeface="Microsoft YaHei"/>
                <a:ea typeface="Microsoft YaHei"/>
                <a:cs typeface="Microsoft YaHei"/>
              </a:rPr>
              <a:t>源与未来</a:t>
            </a:r>
            <a:endParaRPr lang="en-US" altLang="zh-CN" sz="2600" dirty="0">
              <a:solidFill>
                <a:srgbClr val="FF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27" name="Shape 127"/>
          <p:cNvSpPr/>
          <p:nvPr/>
        </p:nvSpPr>
        <p:spPr>
          <a:xfrm flipH="1">
            <a:off x="2452742" y="1424940"/>
            <a:ext cx="0" cy="2344924"/>
          </a:xfrm>
          <a:prstGeom prst="line">
            <a:avLst/>
          </a:prstGeom>
          <a:ln w="6350">
            <a:solidFill>
              <a:srgbClr val="00206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3384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69" y="2180334"/>
            <a:ext cx="8775240" cy="3811313"/>
          </a:xfrm>
          <a:prstGeom prst="rect">
            <a:avLst/>
          </a:prstGeom>
        </p:spPr>
      </p:pic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678113" y="6115492"/>
            <a:ext cx="3592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github.com/XiaoMi/pegasus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284" y="1532614"/>
            <a:ext cx="1280228" cy="5382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512" y="1532614"/>
            <a:ext cx="4543425" cy="523875"/>
          </a:xfrm>
          <a:prstGeom prst="rect">
            <a:avLst/>
          </a:prstGeom>
        </p:spPr>
      </p:pic>
      <p:sp>
        <p:nvSpPr>
          <p:cNvPr id="10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项目开源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5958" y="3744686"/>
            <a:ext cx="2614625" cy="35705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5732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dirty="0" smtClean="0">
                <a:solidFill>
                  <a:srgbClr val="002060"/>
                </a:solidFill>
              </a:rPr>
              <a:t>社区支持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42" y="2025325"/>
            <a:ext cx="2113127" cy="41801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44" y="2025325"/>
            <a:ext cx="2020918" cy="287385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24860" y="1558075"/>
            <a:ext cx="11843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中文</a:t>
            </a: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Wiki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96162" y="1558075"/>
            <a:ext cx="13690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0070C0"/>
                </a:solidFill>
              </a:rPr>
              <a:t>微</a:t>
            </a:r>
            <a:r>
              <a:rPr lang="zh-CN" altLang="en-US" b="1" dirty="0" smtClean="0">
                <a:solidFill>
                  <a:srgbClr val="0070C0"/>
                </a:solidFill>
              </a:rPr>
              <a:t>信交流群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759931" y="1555812"/>
            <a:ext cx="16668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rgbClr val="0070C0"/>
                </a:solidFill>
              </a:rPr>
              <a:t>Slack channel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95710" y="6373409"/>
            <a:ext cx="6157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github.com/XiaoMi/pegasus/blob/master/README.md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124" y="1991998"/>
            <a:ext cx="2488626" cy="387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521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31"/>
          <p:cNvSpPr/>
          <p:nvPr/>
        </p:nvSpPr>
        <p:spPr>
          <a:xfrm>
            <a:off x="679521" y="864745"/>
            <a:ext cx="758983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zh-CN" altLang="en-US" smtClean="0">
                <a:solidFill>
                  <a:srgbClr val="002060"/>
                </a:solidFill>
              </a:rPr>
              <a:t>未来规划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56796" y="6096155"/>
            <a:ext cx="5089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github.com/XiaoMi/pegasus/wiki/RoadMap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2084447" y="1696249"/>
            <a:ext cx="176681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en-US" altLang="zh-CN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NewSQL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084447" y="2725329"/>
            <a:ext cx="176681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2400" b="1" dirty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多租户</a:t>
            </a:r>
          </a:p>
        </p:txBody>
      </p:sp>
      <p:sp>
        <p:nvSpPr>
          <p:cNvPr id="7" name="椭圆 6"/>
          <p:cNvSpPr/>
          <p:nvPr/>
        </p:nvSpPr>
        <p:spPr>
          <a:xfrm>
            <a:off x="2130061" y="3754409"/>
            <a:ext cx="176681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2400" b="1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性能优化</a:t>
            </a:r>
            <a:endParaRPr lang="zh-CN" altLang="en-US" sz="2400" b="1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084447" y="4783489"/>
            <a:ext cx="1766810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zh-CN" altLang="en-US" sz="2400" b="1" dirty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开</a:t>
            </a:r>
            <a:r>
              <a:rPr lang="zh-CN" altLang="en-US" sz="2400" b="1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源推广</a:t>
            </a:r>
            <a:endParaRPr lang="zh-CN" altLang="en-US" sz="2400" b="1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249781" y="1860690"/>
            <a:ext cx="3752219" cy="4230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/>
              <a:t>SQL on Pegaus, HTAP</a:t>
            </a:r>
            <a:endParaRPr lang="en-US" altLang="zh-CN" sz="1800" b="1" dirty="0">
              <a:solidFill>
                <a:srgbClr val="002060"/>
              </a:solidFill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249781" y="2889770"/>
            <a:ext cx="3752219" cy="4230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 smtClean="0"/>
              <a:t>身份认证，权限控制，</a:t>
            </a:r>
            <a:r>
              <a:rPr lang="en-US" altLang="zh-CN" sz="1800" dirty="0" smtClean="0"/>
              <a:t>Quota</a:t>
            </a:r>
            <a:r>
              <a:rPr lang="zh-CN" altLang="en-US" sz="1800" dirty="0" smtClean="0"/>
              <a:t>管理</a:t>
            </a:r>
            <a:endParaRPr lang="en-US" altLang="zh-CN" sz="1800" b="1" dirty="0">
              <a:solidFill>
                <a:srgbClr val="002060"/>
              </a:solidFill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249781" y="3912665"/>
            <a:ext cx="3752219" cy="4230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 smtClean="0"/>
              <a:t>写吞吐，读写长尾，</a:t>
            </a:r>
            <a:r>
              <a:rPr lang="en-US" altLang="zh-CN" sz="1800" dirty="0" smtClean="0"/>
              <a:t>Bulk Load</a:t>
            </a:r>
            <a:r>
              <a:rPr lang="zh-CN" altLang="en-US" sz="1800" dirty="0"/>
              <a:t>效率</a:t>
            </a:r>
            <a:endParaRPr lang="en-US" altLang="zh-CN" sz="1800" b="1" dirty="0">
              <a:solidFill>
                <a:srgbClr val="002060"/>
              </a:solidFill>
            </a:endParaRPr>
          </a:p>
        </p:txBody>
      </p:sp>
      <p:sp>
        <p:nvSpPr>
          <p:cNvPr id="14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257313" y="4947930"/>
            <a:ext cx="3752219" cy="4230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1800" dirty="0" smtClean="0"/>
              <a:t>易用性提升，社区建设，</a:t>
            </a:r>
            <a:r>
              <a:rPr lang="en-US" altLang="zh-CN" sz="1800" dirty="0" smtClean="0"/>
              <a:t>Apache?</a:t>
            </a:r>
            <a:endParaRPr lang="en-US" altLang="zh-CN" sz="1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829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426030" y="2484291"/>
            <a:ext cx="6583507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b="1" dirty="0" smtClean="0">
                <a:solidFill>
                  <a:srgbClr val="002060"/>
                </a:solidFill>
              </a:rPr>
              <a:t>Make Storage Simple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4400" b="1" dirty="0">
              <a:solidFill>
                <a:srgbClr val="002060"/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400" b="1" dirty="0" smtClean="0">
                <a:solidFill>
                  <a:srgbClr val="002060"/>
                </a:solidFill>
              </a:rPr>
              <a:t>Thanks</a:t>
            </a:r>
            <a:r>
              <a:rPr lang="en-US" altLang="zh-CN" sz="4400" b="1" dirty="0" smtClean="0">
                <a:solidFill>
                  <a:srgbClr val="002060"/>
                </a:solidFill>
              </a:rPr>
              <a:t>!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4801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243943" y="3132657"/>
            <a:ext cx="2787763" cy="186327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131"/>
          <p:cNvSpPr/>
          <p:nvPr/>
        </p:nvSpPr>
        <p:spPr>
          <a:xfrm>
            <a:off x="527122" y="871369"/>
            <a:ext cx="692142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smtClean="0"/>
              <a:t>Storage Service In Xiaomi</a:t>
            </a:r>
            <a:endParaRPr dirty="0"/>
          </a:p>
        </p:txBody>
      </p:sp>
      <p:sp>
        <p:nvSpPr>
          <p:cNvPr id="7" name="文本框 6"/>
          <p:cNvSpPr txBox="1"/>
          <p:nvPr/>
        </p:nvSpPr>
        <p:spPr>
          <a:xfrm>
            <a:off x="731420" y="2580758"/>
            <a:ext cx="263187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1" dirty="0" smtClean="0">
                <a:solidFill>
                  <a:srgbClr val="7030A0"/>
                </a:solidFill>
              </a:rPr>
              <a:t>上百个业务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sym typeface="Calibr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23192" y="1767437"/>
            <a:ext cx="308227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 dirty="0" smtClean="0">
                <a:solidFill>
                  <a:schemeClr val="accent5"/>
                </a:solidFill>
              </a:rPr>
              <a:t>PB</a:t>
            </a:r>
            <a:r>
              <a:rPr lang="zh-CN" altLang="en-US" sz="3600" b="1" dirty="0" smtClean="0">
                <a:solidFill>
                  <a:schemeClr val="accent5"/>
                </a:solidFill>
              </a:rPr>
              <a:t>级数据规模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sym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80638" y="2515708"/>
            <a:ext cx="253582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b="1" dirty="0">
                <a:solidFill>
                  <a:schemeClr val="accent6"/>
                </a:solidFill>
              </a:rPr>
              <a:t>数</a:t>
            </a:r>
            <a:r>
              <a:rPr lang="zh-CN" altLang="en-US" sz="4000" b="1" dirty="0" smtClean="0">
                <a:solidFill>
                  <a:schemeClr val="accent6"/>
                </a:solidFill>
              </a:rPr>
              <a:t>万亿行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sym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73659" y="4033518"/>
            <a:ext cx="253582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1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Calibri"/>
              </a:rPr>
              <a:t>千万级</a:t>
            </a:r>
            <a:r>
              <a:rPr kumimoji="0" lang="en-US" altLang="zh-CN" sz="3600" b="1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Calibri"/>
              </a:rPr>
              <a:t>QPS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sym typeface="Calibri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4041" y="3823050"/>
            <a:ext cx="250575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800" b="1" dirty="0" smtClean="0">
                <a:solidFill>
                  <a:srgbClr val="FF0000"/>
                </a:solidFill>
              </a:rPr>
              <a:t>&gt;99.95%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89449" y="5428232"/>
            <a:ext cx="476929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US" altLang="zh-CN" sz="3600" b="1" dirty="0" smtClean="0">
                <a:solidFill>
                  <a:schemeClr val="accent2">
                    <a:lumMod val="75000"/>
                  </a:schemeClr>
                </a:solidFill>
              </a:rPr>
              <a:t> HBase Committers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16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HBase</a:t>
            </a:r>
            <a:r>
              <a:rPr lang="zh-CN" altLang="en-US" dirty="0" smtClean="0">
                <a:solidFill>
                  <a:srgbClr val="002060"/>
                </a:solidFill>
              </a:rPr>
              <a:t>在小米的应用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1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hb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15" y="3336540"/>
            <a:ext cx="2359870" cy="153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6155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131"/>
          <p:cNvSpPr/>
          <p:nvPr/>
        </p:nvSpPr>
        <p:spPr>
          <a:xfrm>
            <a:off x="527122" y="847253"/>
            <a:ext cx="800065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HBase</a:t>
            </a:r>
            <a:r>
              <a:rPr lang="zh-CN" altLang="en-US" dirty="0">
                <a:solidFill>
                  <a:srgbClr val="002060"/>
                </a:solidFill>
              </a:rPr>
              <a:t>存</a:t>
            </a:r>
            <a:r>
              <a:rPr lang="zh-CN" altLang="en-US" dirty="0" smtClean="0">
                <a:solidFill>
                  <a:srgbClr val="002060"/>
                </a:solidFill>
              </a:rPr>
              <a:t>在的问题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561" y="1721772"/>
            <a:ext cx="4744155" cy="3519857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921013" y="2832145"/>
            <a:ext cx="2653553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数据不在本地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921013" y="2050587"/>
            <a:ext cx="2653553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分层架构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1013" y="3570695"/>
            <a:ext cx="2653553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宕</a:t>
            </a:r>
            <a:r>
              <a:rPr lang="zh-CN" altLang="en-US" dirty="0" smtClean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机恢复速度慢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79036" y="5654666"/>
            <a:ext cx="1280957" cy="36933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可用性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591096" y="5660562"/>
            <a:ext cx="1256286" cy="36933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性能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椭圆 11"/>
          <p:cNvSpPr/>
          <p:nvPr/>
        </p:nvSpPr>
        <p:spPr>
          <a:xfrm>
            <a:off x="921012" y="4309245"/>
            <a:ext cx="2653553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Java GC </a:t>
            </a:r>
            <a:r>
              <a:rPr lang="zh-CN" altLang="en-US" dirty="0" smtClean="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问题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924645" y="5339099"/>
            <a:ext cx="3051985" cy="132802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数据量大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数据完整性要求较高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性能和可用性要求没那么高</a:t>
            </a:r>
            <a:endParaRPr lang="en-US" altLang="zh-CN" dirty="0" smtClean="0"/>
          </a:p>
        </p:txBody>
      </p:sp>
      <p:cxnSp>
        <p:nvCxnSpPr>
          <p:cNvPr id="4" name="直接箭头连接符 3"/>
          <p:cNvCxnSpPr>
            <a:stCxn id="12" idx="4"/>
            <a:endCxn id="21" idx="0"/>
          </p:cNvCxnSpPr>
          <p:nvPr/>
        </p:nvCxnSpPr>
        <p:spPr>
          <a:xfrm flipH="1">
            <a:off x="1419515" y="4828593"/>
            <a:ext cx="828274" cy="82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4"/>
            <a:endCxn id="22" idx="0"/>
          </p:cNvCxnSpPr>
          <p:nvPr/>
        </p:nvCxnSpPr>
        <p:spPr>
          <a:xfrm>
            <a:off x="2247789" y="4828593"/>
            <a:ext cx="971450" cy="831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984933" y="5133860"/>
            <a:ext cx="7181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影响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178" y="5383565"/>
            <a:ext cx="708917" cy="27699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业务场景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34653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Redis &amp; MySQL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19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1438729" y="2460563"/>
            <a:ext cx="1479133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en-US" altLang="zh-CN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Redis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38728" y="5007717"/>
            <a:ext cx="1479134" cy="751929"/>
          </a:xfrm>
          <a:prstGeom prst="ellipse">
            <a:avLst/>
          </a:prstGeom>
          <a:solidFill>
            <a:srgbClr val="478DE8"/>
          </a:solidFill>
          <a:ln>
            <a:noFill/>
          </a:ln>
          <a:effectLst>
            <a:outerShdw blurRad="457200" algn="ctr" rotWithShape="0">
              <a:srgbClr val="000000">
                <a:alpha val="52431"/>
              </a:srgbClr>
            </a:outerShdw>
          </a:effectLst>
        </p:spPr>
        <p:txBody>
          <a:bodyPr lIns="0" tIns="0" rIns="0" bIns="0" anchor="ctr"/>
          <a:lstStyle/>
          <a:p>
            <a:pPr algn="ctr" defTabSz="1314006"/>
            <a:r>
              <a:rPr lang="en-US" altLang="zh-CN" sz="2400" dirty="0" smtClean="0">
                <a:solidFill>
                  <a:srgbClr val="FFFFFF"/>
                </a:solidFill>
                <a:latin typeface="Lantinghei SC Demibold" charset="0"/>
                <a:ea typeface="宋体" panose="02010600030101010101" pitchFamily="2" charset="-122"/>
              </a:rPr>
              <a:t>MySQL</a:t>
            </a:r>
            <a:endParaRPr lang="zh-CN" altLang="en-US" sz="2400" dirty="0">
              <a:solidFill>
                <a:srgbClr val="FFFFFF"/>
              </a:solidFill>
              <a:latin typeface="Lantinghei SC Demibold" charset="0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195263" y="2092426"/>
            <a:ext cx="678094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优势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195263" y="3057353"/>
            <a:ext cx="678094" cy="4086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劣势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195263" y="4599097"/>
            <a:ext cx="678094" cy="4086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优势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195263" y="5643552"/>
            <a:ext cx="678094" cy="40862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劣势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062103" y="1943130"/>
            <a:ext cx="2318149" cy="70721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</a:rPr>
              <a:t>高性能</a:t>
            </a:r>
            <a:endParaRPr lang="en-US" altLang="zh-CN" sz="1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</a:rPr>
              <a:t>数据结构丰富</a:t>
            </a:r>
            <a:endParaRPr lang="en-US" altLang="zh-CN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062103" y="2836528"/>
            <a:ext cx="3366113" cy="10471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</a:rPr>
              <a:t>不支持自动恢复和容错</a:t>
            </a:r>
            <a:endParaRPr lang="en-US" altLang="zh-CN" sz="1800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</a:rPr>
              <a:t>宕机</a:t>
            </a:r>
            <a:r>
              <a:rPr lang="zh-CN" altLang="en-US" sz="1800" dirty="0">
                <a:solidFill>
                  <a:schemeClr val="bg2">
                    <a:lumMod val="75000"/>
                  </a:schemeClr>
                </a:solidFill>
              </a:rPr>
              <a:t>可能</a:t>
            </a:r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</a:rPr>
              <a:t>造成部分数据丢失</a:t>
            </a:r>
            <a:endParaRPr lang="en-US" altLang="zh-CN" sz="1800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bg2">
                    <a:lumMod val="75000"/>
                  </a:schemeClr>
                </a:solidFill>
              </a:rPr>
              <a:t>扩</a:t>
            </a:r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</a:rPr>
              <a:t>容困难</a:t>
            </a:r>
            <a:endParaRPr lang="en-US" altLang="zh-CN" sz="18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062103" y="4472159"/>
            <a:ext cx="3366113" cy="70721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</a:rPr>
              <a:t>支持</a:t>
            </a:r>
            <a:r>
              <a:rPr lang="en-US" altLang="zh-CN" sz="1800" dirty="0" smtClean="0">
                <a:solidFill>
                  <a:schemeClr val="accent2">
                    <a:lumMod val="75000"/>
                  </a:schemeClr>
                </a:solidFill>
              </a:rPr>
              <a:t>SQL</a:t>
            </a:r>
          </a:p>
          <a:p>
            <a:pPr>
              <a:lnSpc>
                <a:spcPct val="100000"/>
              </a:lnSpc>
            </a:pP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</a:rPr>
              <a:t>数据强一致性保证，支持事务</a:t>
            </a:r>
            <a:endParaRPr lang="en-US" altLang="zh-CN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4294967295"/>
          </p:nvPr>
        </p:nvSpPr>
        <p:spPr>
          <a:xfrm>
            <a:off x="4062103" y="5489998"/>
            <a:ext cx="2730583" cy="104710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</a:rPr>
              <a:t>不适合大数据场景</a:t>
            </a:r>
            <a:endParaRPr lang="en-US" altLang="zh-CN" sz="1800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</a:rPr>
              <a:t>性能瓶颈问题</a:t>
            </a:r>
            <a:endParaRPr lang="en-US" altLang="zh-CN" sz="1800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1800" dirty="0">
                <a:solidFill>
                  <a:schemeClr val="bg2">
                    <a:lumMod val="75000"/>
                  </a:schemeClr>
                </a:solidFill>
              </a:rPr>
              <a:t>扩</a:t>
            </a:r>
            <a:r>
              <a:rPr lang="zh-CN" altLang="en-US" sz="1800" dirty="0" smtClean="0">
                <a:solidFill>
                  <a:schemeClr val="bg2">
                    <a:lumMod val="75000"/>
                  </a:schemeClr>
                </a:solidFill>
              </a:rPr>
              <a:t>容困难</a:t>
            </a:r>
            <a:endParaRPr lang="en-US" altLang="zh-CN" sz="18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920970" y="5298064"/>
            <a:ext cx="2027821" cy="102155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数</a:t>
            </a:r>
            <a:r>
              <a:rPr lang="zh-CN" altLang="en-US" dirty="0"/>
              <a:t>据量较</a:t>
            </a:r>
            <a:r>
              <a:rPr lang="zh-CN" altLang="en-US" dirty="0" smtClean="0"/>
              <a:t>小</a:t>
            </a:r>
            <a:endParaRPr lang="en-US" altLang="zh-CN" dirty="0" smtClean="0"/>
          </a:p>
          <a:p>
            <a:r>
              <a:rPr lang="zh-CN" altLang="en-US" dirty="0" smtClean="0"/>
              <a:t>数据一致性要求高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6924222" y="1939193"/>
            <a:ext cx="1869897" cy="132802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对数据完整性要求不高的应用，</a:t>
            </a:r>
            <a:endParaRPr lang="en-US" altLang="zh-CN" dirty="0" smtClean="0"/>
          </a:p>
          <a:p>
            <a:r>
              <a:rPr lang="zh-CN" altLang="en-US" dirty="0" smtClean="0"/>
              <a:t>譬如缓</a:t>
            </a:r>
            <a:r>
              <a:rPr lang="zh-CN" altLang="en-US" dirty="0"/>
              <a:t>存系</a:t>
            </a:r>
            <a:r>
              <a:rPr lang="zh-CN" altLang="en-US" dirty="0" smtClean="0"/>
              <a:t>统</a:t>
            </a:r>
            <a:endParaRPr lang="en-US" altLang="zh-CN" dirty="0"/>
          </a:p>
        </p:txBody>
      </p:sp>
      <p:cxnSp>
        <p:nvCxnSpPr>
          <p:cNvPr id="18" name="直接连接符 17"/>
          <p:cNvCxnSpPr/>
          <p:nvPr/>
        </p:nvCxnSpPr>
        <p:spPr>
          <a:xfrm>
            <a:off x="1191802" y="4181582"/>
            <a:ext cx="7643973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/>
          <p:cNvSpPr/>
          <p:nvPr/>
        </p:nvSpPr>
        <p:spPr>
          <a:xfrm>
            <a:off x="7504711" y="1972365"/>
            <a:ext cx="708917" cy="27699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业务场景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77191" y="5337648"/>
            <a:ext cx="708917" cy="27699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业务场景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83265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http://android-artworks.25pp.com/fs01/2014/09/26/102_bea3c793e15ce54b99703c69136d848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08" y="0"/>
            <a:ext cx="960292" cy="9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>
          <a:xfrm>
            <a:off x="1987737" y="4751257"/>
            <a:ext cx="3662104" cy="936172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879900" y="2090055"/>
            <a:ext cx="1011124" cy="555023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16701" y="2182901"/>
            <a:ext cx="5375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App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758384" y="3281755"/>
            <a:ext cx="1593006" cy="80669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131"/>
          <p:cNvSpPr/>
          <p:nvPr/>
        </p:nvSpPr>
        <p:spPr>
          <a:xfrm>
            <a:off x="527122" y="871369"/>
            <a:ext cx="804040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dirty="0" smtClean="0">
                <a:solidFill>
                  <a:srgbClr val="002060"/>
                </a:solidFill>
              </a:rPr>
              <a:t>Redis + MySQL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18595" y="4900471"/>
            <a:ext cx="291770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持久化存储，譬如</a:t>
            </a:r>
            <a:r>
              <a:rPr lang="en-US" altLang="zh-CN" dirty="0" smtClean="0"/>
              <a:t>MySQL/HBase/MongoDB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3800023" y="2715909"/>
            <a:ext cx="317318" cy="5658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3385462" y="2695813"/>
            <a:ext cx="0" cy="20293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941755" y="3531546"/>
            <a:ext cx="12738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Redis</a:t>
            </a:r>
            <a:r>
              <a:rPr lang="zh-CN" altLang="en-US" dirty="0"/>
              <a:t>缓存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313811" y="2874533"/>
            <a:ext cx="1869897" cy="1634488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读写逻辑复杂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数据一致性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服务可用性</a:t>
            </a:r>
            <a:endParaRPr lang="en-US" altLang="zh-CN" dirty="0" smtClean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机器成本</a:t>
            </a:r>
            <a:endParaRPr lang="en-US" altLang="zh-CN" dirty="0"/>
          </a:p>
        </p:txBody>
      </p:sp>
      <p:sp>
        <p:nvSpPr>
          <p:cNvPr id="29" name="矩形 28"/>
          <p:cNvSpPr/>
          <p:nvPr/>
        </p:nvSpPr>
        <p:spPr>
          <a:xfrm>
            <a:off x="6894300" y="2933169"/>
            <a:ext cx="708917" cy="27699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 smtClean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存在问题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6065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12020</TotalTime>
  <Words>2682</Words>
  <Application>Microsoft Office PowerPoint</Application>
  <PresentationFormat>全屏显示(4:3)</PresentationFormat>
  <Paragraphs>692</Paragraphs>
  <Slides>55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7" baseType="lpstr">
      <vt:lpstr>Helvetica Light</vt:lpstr>
      <vt:lpstr>Lantinghei SC Demibold</vt:lpstr>
      <vt:lpstr>DengXian</vt:lpstr>
      <vt:lpstr>宋体</vt:lpstr>
      <vt:lpstr>微软雅黑</vt:lpstr>
      <vt:lpstr>微软雅黑</vt:lpstr>
      <vt:lpstr>Arial</vt:lpstr>
      <vt:lpstr>Calibri</vt:lpstr>
      <vt:lpstr>Calibri Light</vt:lpstr>
      <vt:lpstr>Helvetica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zhaojia_cn@outlook.com</cp:lastModifiedBy>
  <cp:revision>1710</cp:revision>
  <dcterms:modified xsi:type="dcterms:W3CDTF">2018-10-31T09:38:19Z</dcterms:modified>
</cp:coreProperties>
</file>